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2"/>
  </p:notesMasterIdLst>
  <p:sldIdLst>
    <p:sldId id="260" r:id="rId2"/>
    <p:sldId id="264" r:id="rId3"/>
    <p:sldId id="270" r:id="rId4"/>
    <p:sldId id="275" r:id="rId5"/>
    <p:sldId id="276" r:id="rId6"/>
    <p:sldId id="265" r:id="rId7"/>
    <p:sldId id="267" r:id="rId8"/>
    <p:sldId id="272" r:id="rId9"/>
    <p:sldId id="269" r:id="rId10"/>
    <p:sldId id="274" r:id="rId11"/>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80645" autoAdjust="0"/>
  </p:normalViewPr>
  <p:slideViewPr>
    <p:cSldViewPr>
      <p:cViewPr varScale="1">
        <p:scale>
          <a:sx n="58" d="100"/>
          <a:sy n="58" d="100"/>
        </p:scale>
        <p:origin x="192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6E64537A-C3D0-4EA3-92A0-C5FDE7DD0230}" type="datetimeFigureOut">
              <a:rPr lang="cs-CZ" smtClean="0"/>
              <a:t>28.03.2018</a:t>
            </a:fld>
            <a:endParaRPr lang="cs-CZ"/>
          </a:p>
        </p:txBody>
      </p:sp>
      <p:sp>
        <p:nvSpPr>
          <p:cNvPr id="4" name="Zástupný symbol pro obrázek snímku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69DD715C-943A-45BC-88D5-D865DC19D9D4}" type="slidenum">
              <a:rPr lang="cs-CZ" smtClean="0"/>
              <a:t>‹#›</a:t>
            </a:fld>
            <a:endParaRPr lang="cs-CZ"/>
          </a:p>
        </p:txBody>
      </p:sp>
    </p:spTree>
    <p:extLst>
      <p:ext uri="{BB962C8B-B14F-4D97-AF65-F5344CB8AC3E}">
        <p14:creationId xmlns:p14="http://schemas.microsoft.com/office/powerpoint/2010/main" val="3221901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9DD715C-943A-45BC-88D5-D865DC19D9D4}" type="slidenum">
              <a:rPr lang="cs-CZ" smtClean="0"/>
              <a:t>1</a:t>
            </a:fld>
            <a:endParaRPr lang="cs-CZ"/>
          </a:p>
        </p:txBody>
      </p:sp>
    </p:spTree>
    <p:extLst>
      <p:ext uri="{BB962C8B-B14F-4D97-AF65-F5344CB8AC3E}">
        <p14:creationId xmlns:p14="http://schemas.microsoft.com/office/powerpoint/2010/main" val="910093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solidFill>
                <a:schemeClr val="accent2"/>
              </a:solidFill>
            </a:endParaRPr>
          </a:p>
        </p:txBody>
      </p:sp>
      <p:sp>
        <p:nvSpPr>
          <p:cNvPr id="4" name="Zástupný symbol pro číslo snímku 3"/>
          <p:cNvSpPr>
            <a:spLocks noGrp="1"/>
          </p:cNvSpPr>
          <p:nvPr>
            <p:ph type="sldNum" sz="quarter" idx="10"/>
          </p:nvPr>
        </p:nvSpPr>
        <p:spPr/>
        <p:txBody>
          <a:bodyPr/>
          <a:lstStyle/>
          <a:p>
            <a:fld id="{69DD715C-943A-45BC-88D5-D865DC19D9D4}" type="slidenum">
              <a:rPr lang="cs-CZ" smtClean="0"/>
              <a:t>10</a:t>
            </a:fld>
            <a:endParaRPr lang="cs-CZ"/>
          </a:p>
        </p:txBody>
      </p:sp>
    </p:spTree>
    <p:extLst>
      <p:ext uri="{BB962C8B-B14F-4D97-AF65-F5344CB8AC3E}">
        <p14:creationId xmlns:p14="http://schemas.microsoft.com/office/powerpoint/2010/main" val="1521085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69DD715C-943A-45BC-88D5-D865DC19D9D4}" type="slidenum">
              <a:rPr lang="cs-CZ" smtClean="0"/>
              <a:t>2</a:t>
            </a:fld>
            <a:endParaRPr lang="cs-CZ"/>
          </a:p>
        </p:txBody>
      </p:sp>
    </p:spTree>
    <p:extLst>
      <p:ext uri="{BB962C8B-B14F-4D97-AF65-F5344CB8AC3E}">
        <p14:creationId xmlns:p14="http://schemas.microsoft.com/office/powerpoint/2010/main" val="2461506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9DD715C-943A-45BC-88D5-D865DC19D9D4}" type="slidenum">
              <a:rPr lang="cs-CZ" smtClean="0"/>
              <a:t>3</a:t>
            </a:fld>
            <a:endParaRPr lang="cs-CZ"/>
          </a:p>
        </p:txBody>
      </p:sp>
    </p:spTree>
    <p:extLst>
      <p:ext uri="{BB962C8B-B14F-4D97-AF65-F5344CB8AC3E}">
        <p14:creationId xmlns:p14="http://schemas.microsoft.com/office/powerpoint/2010/main" val="2461506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9DD715C-943A-45BC-88D5-D865DC19D9D4}" type="slidenum">
              <a:rPr lang="cs-CZ" smtClean="0"/>
              <a:t>4</a:t>
            </a:fld>
            <a:endParaRPr lang="cs-CZ"/>
          </a:p>
        </p:txBody>
      </p:sp>
    </p:spTree>
    <p:extLst>
      <p:ext uri="{BB962C8B-B14F-4D97-AF65-F5344CB8AC3E}">
        <p14:creationId xmlns:p14="http://schemas.microsoft.com/office/powerpoint/2010/main" val="2461506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9DD715C-943A-45BC-88D5-D865DC19D9D4}" type="slidenum">
              <a:rPr lang="cs-CZ" smtClean="0"/>
              <a:t>5</a:t>
            </a:fld>
            <a:endParaRPr lang="cs-CZ"/>
          </a:p>
        </p:txBody>
      </p:sp>
    </p:spTree>
    <p:extLst>
      <p:ext uri="{BB962C8B-B14F-4D97-AF65-F5344CB8AC3E}">
        <p14:creationId xmlns:p14="http://schemas.microsoft.com/office/powerpoint/2010/main" val="2461506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9DD715C-943A-45BC-88D5-D865DC19D9D4}" type="slidenum">
              <a:rPr lang="cs-CZ" smtClean="0"/>
              <a:t>6</a:t>
            </a:fld>
            <a:endParaRPr lang="cs-CZ"/>
          </a:p>
        </p:txBody>
      </p:sp>
    </p:spTree>
    <p:extLst>
      <p:ext uri="{BB962C8B-B14F-4D97-AF65-F5344CB8AC3E}">
        <p14:creationId xmlns:p14="http://schemas.microsoft.com/office/powerpoint/2010/main" val="852622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9DD715C-943A-45BC-88D5-D865DC19D9D4}" type="slidenum">
              <a:rPr lang="cs-CZ" smtClean="0"/>
              <a:t>7</a:t>
            </a:fld>
            <a:endParaRPr lang="cs-CZ"/>
          </a:p>
        </p:txBody>
      </p:sp>
    </p:spTree>
    <p:extLst>
      <p:ext uri="{BB962C8B-B14F-4D97-AF65-F5344CB8AC3E}">
        <p14:creationId xmlns:p14="http://schemas.microsoft.com/office/powerpoint/2010/main" val="524535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9DD715C-943A-45BC-88D5-D865DC19D9D4}" type="slidenum">
              <a:rPr lang="cs-CZ" smtClean="0"/>
              <a:t>8</a:t>
            </a:fld>
            <a:endParaRPr lang="cs-CZ"/>
          </a:p>
        </p:txBody>
      </p:sp>
    </p:spTree>
    <p:extLst>
      <p:ext uri="{BB962C8B-B14F-4D97-AF65-F5344CB8AC3E}">
        <p14:creationId xmlns:p14="http://schemas.microsoft.com/office/powerpoint/2010/main" val="2461506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solidFill>
                <a:schemeClr val="accent2"/>
              </a:solidFill>
            </a:endParaRPr>
          </a:p>
        </p:txBody>
      </p:sp>
      <p:sp>
        <p:nvSpPr>
          <p:cNvPr id="4" name="Zástupný symbol pro číslo snímku 3"/>
          <p:cNvSpPr>
            <a:spLocks noGrp="1"/>
          </p:cNvSpPr>
          <p:nvPr>
            <p:ph type="sldNum" sz="quarter" idx="10"/>
          </p:nvPr>
        </p:nvSpPr>
        <p:spPr/>
        <p:txBody>
          <a:bodyPr/>
          <a:lstStyle/>
          <a:p>
            <a:fld id="{69DD715C-943A-45BC-88D5-D865DC19D9D4}" type="slidenum">
              <a:rPr lang="cs-CZ" smtClean="0"/>
              <a:t>9</a:t>
            </a:fld>
            <a:endParaRPr lang="cs-CZ"/>
          </a:p>
        </p:txBody>
      </p:sp>
    </p:spTree>
    <p:extLst>
      <p:ext uri="{BB962C8B-B14F-4D97-AF65-F5344CB8AC3E}">
        <p14:creationId xmlns:p14="http://schemas.microsoft.com/office/powerpoint/2010/main" val="15210856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868BCE6-0576-4CA0-936E-041688C15977}" type="datetimeFigureOut">
              <a:rPr lang="en-US" smtClean="0"/>
              <a:t>28-Mar-18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0875936-6CC6-4024-80CC-92C59926E6B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868BCE6-0576-4CA0-936E-041688C15977}" type="datetimeFigureOut">
              <a:rPr lang="en-US" smtClean="0"/>
              <a:t>28-Mar-18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75936-6CC6-4024-80CC-92C59926E6B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868BCE6-0576-4CA0-936E-041688C15977}" type="datetimeFigureOut">
              <a:rPr lang="en-US" smtClean="0"/>
              <a:t>28-Mar-18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75936-6CC6-4024-80CC-92C59926E6B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868BCE6-0576-4CA0-936E-041688C15977}" type="datetimeFigureOut">
              <a:rPr lang="en-US" smtClean="0"/>
              <a:t>28-Mar-18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75936-6CC6-4024-80CC-92C59926E6BD}"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868BCE6-0576-4CA0-936E-041688C15977}" type="datetimeFigureOut">
              <a:rPr lang="en-US" smtClean="0"/>
              <a:t>28-Mar-18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75936-6CC6-4024-80CC-92C59926E6BD}"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868BCE6-0576-4CA0-936E-041688C15977}" type="datetimeFigureOut">
              <a:rPr lang="en-US" smtClean="0"/>
              <a:t>28-Mar-18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875936-6CC6-4024-80CC-92C59926E6BD}"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868BCE6-0576-4CA0-936E-041688C15977}" type="datetimeFigureOut">
              <a:rPr lang="en-US" smtClean="0"/>
              <a:t>28-Mar-18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875936-6CC6-4024-80CC-92C59926E6B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868BCE6-0576-4CA0-936E-041688C15977}" type="datetimeFigureOut">
              <a:rPr lang="en-US" smtClean="0"/>
              <a:t>28-Mar-18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875936-6CC6-4024-80CC-92C59926E6BD}"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8BCE6-0576-4CA0-936E-041688C15977}" type="datetimeFigureOut">
              <a:rPr lang="en-US" smtClean="0"/>
              <a:t>28-Mar-18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875936-6CC6-4024-80CC-92C59926E6B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2868BCE6-0576-4CA0-936E-041688C15977}" type="datetimeFigureOut">
              <a:rPr lang="en-US" smtClean="0"/>
              <a:t>28-Mar-18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875936-6CC6-4024-80CC-92C59926E6B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868BCE6-0576-4CA0-936E-041688C15977}" type="datetimeFigureOut">
              <a:rPr lang="en-US" smtClean="0"/>
              <a:t>28-Mar-18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0875936-6CC6-4024-80CC-92C59926E6BD}"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868BCE6-0576-4CA0-936E-041688C15977}" type="datetimeFigureOut">
              <a:rPr lang="en-US" smtClean="0"/>
              <a:t>28-Mar-18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0875936-6CC6-4024-80CC-92C59926E6B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0.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3.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4.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5.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6.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7.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8.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9.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6"/>
          <p:cNvSpPr>
            <a:spLocks noChangeArrowheads="1"/>
          </p:cNvSpPr>
          <p:nvPr/>
        </p:nvSpPr>
        <p:spPr bwMode="auto">
          <a:xfrm>
            <a:off x="0" y="1428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GHEA Grapalat"/>
                <a:ea typeface="Calibri" pitchFamily="34" charset="0"/>
                <a:cs typeface="Times New Roman" pitchFamily="18"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7"/>
          <p:cNvSpPr>
            <a:spLocks noChangeArrowheads="1"/>
          </p:cNvSpPr>
          <p:nvPr/>
        </p:nvSpPr>
        <p:spPr bwMode="auto">
          <a:xfrm>
            <a:off x="0" y="2352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GHEA Grapalat"/>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8"/>
          <p:cNvSpPr>
            <a:spLocks noChangeArrowheads="1"/>
          </p:cNvSpPr>
          <p:nvPr/>
        </p:nvSpPr>
        <p:spPr bwMode="auto">
          <a:xfrm>
            <a:off x="0" y="3286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GHEA Grapalat"/>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pSp>
        <p:nvGrpSpPr>
          <p:cNvPr id="10" name="Skupina 9"/>
          <p:cNvGrpSpPr/>
          <p:nvPr/>
        </p:nvGrpSpPr>
        <p:grpSpPr>
          <a:xfrm>
            <a:off x="557645" y="492092"/>
            <a:ext cx="8077200" cy="1368974"/>
            <a:chOff x="557645" y="492092"/>
            <a:chExt cx="8077200" cy="1368974"/>
          </a:xfrm>
        </p:grpSpPr>
        <p:graphicFrame>
          <p:nvGraphicFramePr>
            <p:cNvPr id="2" name="Object 1"/>
            <p:cNvGraphicFramePr>
              <a:graphicFrameLocks noChangeAspect="1"/>
            </p:cNvGraphicFramePr>
            <p:nvPr>
              <p:extLst>
                <p:ext uri="{D42A27DB-BD31-4B8C-83A1-F6EECF244321}">
                  <p14:modId xmlns:p14="http://schemas.microsoft.com/office/powerpoint/2010/main" val="55676279"/>
                </p:ext>
              </p:extLst>
            </p:nvPr>
          </p:nvGraphicFramePr>
          <p:xfrm>
            <a:off x="790910" y="492092"/>
            <a:ext cx="1095375" cy="971550"/>
          </p:xfrm>
          <a:graphic>
            <a:graphicData uri="http://schemas.openxmlformats.org/presentationml/2006/ole">
              <mc:AlternateContent xmlns:mc="http://schemas.openxmlformats.org/markup-compatibility/2006">
                <mc:Choice xmlns:v="urn:schemas-microsoft-com:vml" Requires="v">
                  <p:oleObj spid="_x0000_s3145" name="Bitmap Image" r:id="rId4" imgW="14295238" imgH="9647619" progId="Paint.Picture">
                    <p:embed/>
                  </p:oleObj>
                </mc:Choice>
                <mc:Fallback>
                  <p:oleObj name="Bitmap Image" r:id="rId4" imgW="14295238" imgH="9647619"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910" y="492092"/>
                          <a:ext cx="1095375" cy="97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514350"/>
              <a:ext cx="990600" cy="9239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199" y="504825"/>
              <a:ext cx="790575" cy="933450"/>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504824"/>
              <a:ext cx="1200150" cy="9239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57645" y="1491734"/>
              <a:ext cx="8077200" cy="369332"/>
            </a:xfrm>
            <a:prstGeom prst="rect">
              <a:avLst/>
            </a:prstGeom>
          </p:spPr>
          <p:txBody>
            <a:bodyPr wrap="square">
              <a:spAutoFit/>
            </a:bodyPr>
            <a:lstStyle/>
            <a:p>
              <a:pPr algn="ctr"/>
              <a:r>
                <a:rPr lang="en-GB" b="1" dirty="0"/>
                <a:t>Support to the implementation of the judicial reforms in Armenia</a:t>
              </a:r>
              <a:endParaRPr lang="en-US" dirty="0"/>
            </a:p>
          </p:txBody>
        </p:sp>
      </p:grpSp>
      <p:sp>
        <p:nvSpPr>
          <p:cNvPr id="8" name="TextovéPole 7"/>
          <p:cNvSpPr txBox="1"/>
          <p:nvPr/>
        </p:nvSpPr>
        <p:spPr>
          <a:xfrm>
            <a:off x="685800" y="2438400"/>
            <a:ext cx="8077200" cy="954107"/>
          </a:xfrm>
          <a:prstGeom prst="rect">
            <a:avLst/>
          </a:prstGeom>
          <a:noFill/>
        </p:spPr>
        <p:txBody>
          <a:bodyPr wrap="square" rtlCol="0">
            <a:spAutoFit/>
          </a:bodyPr>
          <a:lstStyle/>
          <a:p>
            <a:pPr algn="ctr"/>
            <a:r>
              <a:rPr lang="en-US" sz="2800" dirty="0"/>
              <a:t>Protection of Client’s data against </a:t>
            </a:r>
            <a:br>
              <a:rPr lang="en-US" sz="2800" dirty="0"/>
            </a:br>
            <a:r>
              <a:rPr lang="en-US" sz="2800" dirty="0"/>
              <a:t>unlawful interception</a:t>
            </a:r>
            <a:endParaRPr lang="cs-CZ" sz="2800" dirty="0"/>
          </a:p>
        </p:txBody>
      </p:sp>
      <p:sp>
        <p:nvSpPr>
          <p:cNvPr id="9" name="TextovéPole 8"/>
          <p:cNvSpPr txBox="1"/>
          <p:nvPr/>
        </p:nvSpPr>
        <p:spPr>
          <a:xfrm>
            <a:off x="3529445" y="4419600"/>
            <a:ext cx="2133600" cy="461665"/>
          </a:xfrm>
          <a:prstGeom prst="rect">
            <a:avLst/>
          </a:prstGeom>
          <a:noFill/>
        </p:spPr>
        <p:txBody>
          <a:bodyPr wrap="square" rtlCol="0">
            <a:spAutoFit/>
          </a:bodyPr>
          <a:lstStyle/>
          <a:p>
            <a:pPr algn="ctr"/>
            <a:r>
              <a:rPr lang="en-US" sz="2400" dirty="0"/>
              <a:t>by </a:t>
            </a:r>
            <a:r>
              <a:rPr lang="cs-CZ" sz="2400" dirty="0" err="1"/>
              <a:t>Jiri</a:t>
            </a:r>
            <a:r>
              <a:rPr lang="cs-CZ" sz="2400" dirty="0"/>
              <a:t> </a:t>
            </a:r>
            <a:r>
              <a:rPr lang="cs-CZ" sz="2400" dirty="0" err="1"/>
              <a:t>Novak</a:t>
            </a:r>
            <a:endParaRPr lang="cs-CZ" sz="2400" dirty="0"/>
          </a:p>
        </p:txBody>
      </p:sp>
    </p:spTree>
    <p:extLst>
      <p:ext uri="{BB962C8B-B14F-4D97-AF65-F5344CB8AC3E}">
        <p14:creationId xmlns:p14="http://schemas.microsoft.com/office/powerpoint/2010/main" val="2042798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85800" y="1964353"/>
            <a:ext cx="7753350" cy="3785652"/>
          </a:xfrm>
          <a:prstGeom prst="rect">
            <a:avLst/>
          </a:prstGeom>
          <a:noFill/>
        </p:spPr>
        <p:txBody>
          <a:bodyPr wrap="square" rtlCol="0">
            <a:spAutoFit/>
          </a:bodyPr>
          <a:lstStyle/>
          <a:p>
            <a:endParaRPr lang="en-US" sz="2400" dirty="0"/>
          </a:p>
          <a:p>
            <a:pPr algn="ctr"/>
            <a:endParaRPr lang="en-US" sz="2400" dirty="0"/>
          </a:p>
          <a:p>
            <a:pPr algn="ctr"/>
            <a:endParaRPr lang="en-US" sz="2400" dirty="0"/>
          </a:p>
          <a:p>
            <a:pPr algn="ctr"/>
            <a:r>
              <a:rPr lang="en-US" sz="2400" dirty="0"/>
              <a:t>Any questions?</a:t>
            </a:r>
          </a:p>
          <a:p>
            <a:pPr algn="ctr"/>
            <a:endParaRPr lang="en-US" sz="2400" dirty="0"/>
          </a:p>
          <a:p>
            <a:pPr algn="ctr"/>
            <a:endParaRPr lang="en-US" sz="2400" dirty="0"/>
          </a:p>
          <a:p>
            <a:pPr algn="ctr"/>
            <a:r>
              <a:rPr lang="en-US" sz="2400" dirty="0"/>
              <a:t>novak@akbsn.eu</a:t>
            </a:r>
          </a:p>
          <a:p>
            <a:pPr marL="342900" indent="-342900">
              <a:buFontTx/>
              <a:buChar char="-"/>
            </a:pPr>
            <a:endParaRPr lang="en-US" sz="2400" dirty="0"/>
          </a:p>
          <a:p>
            <a:endParaRPr lang="en-US" sz="2400" dirty="0"/>
          </a:p>
          <a:p>
            <a:endParaRPr lang="en-US" sz="2400" dirty="0"/>
          </a:p>
        </p:txBody>
      </p:sp>
      <p:grpSp>
        <p:nvGrpSpPr>
          <p:cNvPr id="3" name="Skupina 2"/>
          <p:cNvGrpSpPr/>
          <p:nvPr/>
        </p:nvGrpSpPr>
        <p:grpSpPr>
          <a:xfrm>
            <a:off x="796165" y="485369"/>
            <a:ext cx="7648240" cy="971550"/>
            <a:chOff x="790910" y="492092"/>
            <a:chExt cx="7648240" cy="971550"/>
          </a:xfrm>
        </p:grpSpPr>
        <p:graphicFrame>
          <p:nvGraphicFramePr>
            <p:cNvPr id="4" name="Object 1"/>
            <p:cNvGraphicFramePr>
              <a:graphicFrameLocks noChangeAspect="1"/>
            </p:cNvGraphicFramePr>
            <p:nvPr>
              <p:extLst>
                <p:ext uri="{D42A27DB-BD31-4B8C-83A1-F6EECF244321}">
                  <p14:modId xmlns:p14="http://schemas.microsoft.com/office/powerpoint/2010/main" val="3302460555"/>
                </p:ext>
              </p:extLst>
            </p:nvPr>
          </p:nvGraphicFramePr>
          <p:xfrm>
            <a:off x="790910" y="492092"/>
            <a:ext cx="1095375" cy="971550"/>
          </p:xfrm>
          <a:graphic>
            <a:graphicData uri="http://schemas.openxmlformats.org/presentationml/2006/ole">
              <mc:AlternateContent xmlns:mc="http://schemas.openxmlformats.org/markup-compatibility/2006">
                <mc:Choice xmlns:v="urn:schemas-microsoft-com:vml" Requires="v">
                  <p:oleObj spid="_x0000_s17434" name="Bitmap Image" r:id="rId4" imgW="14295238" imgH="9647619" progId="Paint.Picture">
                    <p:embed/>
                  </p:oleObj>
                </mc:Choice>
                <mc:Fallback>
                  <p:oleObj name="Bitmap Image" r:id="rId4" imgW="14295238" imgH="964761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910" y="492092"/>
                          <a:ext cx="1095375" cy="97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514350"/>
              <a:ext cx="990600" cy="9239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199" y="504825"/>
              <a:ext cx="790575" cy="9334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504824"/>
              <a:ext cx="1200150" cy="9239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97027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85800" y="1975009"/>
            <a:ext cx="7753350" cy="3323987"/>
          </a:xfrm>
          <a:prstGeom prst="rect">
            <a:avLst/>
          </a:prstGeom>
          <a:noFill/>
        </p:spPr>
        <p:txBody>
          <a:bodyPr wrap="square" rtlCol="0">
            <a:spAutoFit/>
          </a:bodyPr>
          <a:lstStyle/>
          <a:p>
            <a:r>
              <a:rPr lang="en-US" sz="2400" b="1" dirty="0"/>
              <a:t>Client’s data? Not just personal data…</a:t>
            </a:r>
          </a:p>
          <a:p>
            <a:endParaRPr lang="en-US" sz="2400" b="1" dirty="0"/>
          </a:p>
          <a:p>
            <a:pPr marL="361950" indent="-361950" algn="just">
              <a:buFont typeface="Wingdings" panose="05000000000000000000" pitchFamily="2" charset="2"/>
              <a:buChar char="Ø"/>
            </a:pPr>
            <a:r>
              <a:rPr lang="en-US" sz="2400" dirty="0"/>
              <a:t>data generated within the lawyer-client relationship for the purpose of giving or receiving legal advice and/or representation in any type of legal proceedings, whether civil or criminal in nature.</a:t>
            </a:r>
          </a:p>
          <a:p>
            <a:pPr marL="1435100" algn="just"/>
            <a:endParaRPr lang="en-US" dirty="0"/>
          </a:p>
          <a:p>
            <a:pPr marL="342900" indent="-342900">
              <a:buFont typeface="Wingdings" panose="05000000000000000000" pitchFamily="2" charset="2"/>
              <a:buChar char="Ø"/>
            </a:pPr>
            <a:r>
              <a:rPr lang="en-US" sz="2400" dirty="0"/>
              <a:t>correspondence, communication, evidence etc. </a:t>
            </a:r>
            <a:endParaRPr lang="cs-CZ" sz="2400" dirty="0"/>
          </a:p>
        </p:txBody>
      </p:sp>
      <p:grpSp>
        <p:nvGrpSpPr>
          <p:cNvPr id="3" name="Skupina 2"/>
          <p:cNvGrpSpPr/>
          <p:nvPr/>
        </p:nvGrpSpPr>
        <p:grpSpPr>
          <a:xfrm>
            <a:off x="790910" y="492092"/>
            <a:ext cx="7648240" cy="971550"/>
            <a:chOff x="790910" y="492092"/>
            <a:chExt cx="7648240" cy="971550"/>
          </a:xfrm>
        </p:grpSpPr>
        <p:graphicFrame>
          <p:nvGraphicFramePr>
            <p:cNvPr id="4" name="Object 1"/>
            <p:cNvGraphicFramePr>
              <a:graphicFrameLocks noChangeAspect="1"/>
            </p:cNvGraphicFramePr>
            <p:nvPr>
              <p:extLst>
                <p:ext uri="{D42A27DB-BD31-4B8C-83A1-F6EECF244321}">
                  <p14:modId xmlns:p14="http://schemas.microsoft.com/office/powerpoint/2010/main" val="1226178794"/>
                </p:ext>
              </p:extLst>
            </p:nvPr>
          </p:nvGraphicFramePr>
          <p:xfrm>
            <a:off x="790910" y="492092"/>
            <a:ext cx="1095375" cy="971550"/>
          </p:xfrm>
          <a:graphic>
            <a:graphicData uri="http://schemas.openxmlformats.org/presentationml/2006/ole">
              <mc:AlternateContent xmlns:mc="http://schemas.openxmlformats.org/markup-compatibility/2006">
                <mc:Choice xmlns:v="urn:schemas-microsoft-com:vml" Requires="v">
                  <p:oleObj spid="_x0000_s5178" name="Bitmap Image" r:id="rId4" imgW="14295238" imgH="9647619" progId="Paint.Picture">
                    <p:embed/>
                  </p:oleObj>
                </mc:Choice>
                <mc:Fallback>
                  <p:oleObj name="Bitmap Image" r:id="rId4" imgW="14295238" imgH="964761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910" y="492092"/>
                          <a:ext cx="1095375" cy="97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514350"/>
              <a:ext cx="990600" cy="9239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199" y="504825"/>
              <a:ext cx="790575" cy="9334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504824"/>
              <a:ext cx="1200150" cy="9239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37068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85800" y="1975009"/>
            <a:ext cx="7753350" cy="3785652"/>
          </a:xfrm>
          <a:prstGeom prst="rect">
            <a:avLst/>
          </a:prstGeom>
          <a:noFill/>
        </p:spPr>
        <p:txBody>
          <a:bodyPr wrap="square" rtlCol="0">
            <a:spAutoFit/>
          </a:bodyPr>
          <a:lstStyle/>
          <a:p>
            <a:r>
              <a:rPr lang="en-US" sz="2400" b="1" dirty="0"/>
              <a:t>Why is protection of Client’s data important?</a:t>
            </a:r>
          </a:p>
          <a:p>
            <a:endParaRPr lang="en-US" sz="2400" b="1" dirty="0"/>
          </a:p>
          <a:p>
            <a:r>
              <a:rPr lang="en-US" sz="2400" dirty="0"/>
              <a:t>Without the trust in confidentiality </a:t>
            </a:r>
          </a:p>
          <a:p>
            <a:pPr marL="630238" indent="-457200"/>
            <a:r>
              <a:rPr lang="en-US" sz="2400" dirty="0"/>
              <a:t>⇨	no assurance to be full and frank with the lawyer </a:t>
            </a:r>
          </a:p>
          <a:p>
            <a:pPr marL="1071563" indent="-441325"/>
            <a:r>
              <a:rPr lang="en-US" sz="2400" dirty="0"/>
              <a:t>⇨	essential for providing full and accurate legal advice and support </a:t>
            </a:r>
          </a:p>
          <a:p>
            <a:pPr marL="1435100" indent="-441325"/>
            <a:r>
              <a:rPr lang="en-US" sz="2400" dirty="0"/>
              <a:t>⇨	a crucial guarantee for the fair trial process.</a:t>
            </a:r>
          </a:p>
          <a:p>
            <a:pPr algn="just"/>
            <a:endParaRPr lang="en-US" sz="2400" dirty="0"/>
          </a:p>
        </p:txBody>
      </p:sp>
      <p:grpSp>
        <p:nvGrpSpPr>
          <p:cNvPr id="3" name="Skupina 2"/>
          <p:cNvGrpSpPr/>
          <p:nvPr/>
        </p:nvGrpSpPr>
        <p:grpSpPr>
          <a:xfrm>
            <a:off x="790910" y="492092"/>
            <a:ext cx="7648240" cy="971550"/>
            <a:chOff x="790910" y="492092"/>
            <a:chExt cx="7648240" cy="971550"/>
          </a:xfrm>
        </p:grpSpPr>
        <p:graphicFrame>
          <p:nvGraphicFramePr>
            <p:cNvPr id="4" name="Object 1"/>
            <p:cNvGraphicFramePr>
              <a:graphicFrameLocks noChangeAspect="1"/>
            </p:cNvGraphicFramePr>
            <p:nvPr>
              <p:extLst>
                <p:ext uri="{D42A27DB-BD31-4B8C-83A1-F6EECF244321}">
                  <p14:modId xmlns:p14="http://schemas.microsoft.com/office/powerpoint/2010/main" val="2289757957"/>
                </p:ext>
              </p:extLst>
            </p:nvPr>
          </p:nvGraphicFramePr>
          <p:xfrm>
            <a:off x="790910" y="492092"/>
            <a:ext cx="1095375" cy="971550"/>
          </p:xfrm>
          <a:graphic>
            <a:graphicData uri="http://schemas.openxmlformats.org/presentationml/2006/ole">
              <mc:AlternateContent xmlns:mc="http://schemas.openxmlformats.org/markup-compatibility/2006">
                <mc:Choice xmlns:v="urn:schemas-microsoft-com:vml" Requires="v">
                  <p:oleObj spid="_x0000_s11311" name="Bitmap Image" r:id="rId4" imgW="14295238" imgH="9647619" progId="Paint.Picture">
                    <p:embed/>
                  </p:oleObj>
                </mc:Choice>
                <mc:Fallback>
                  <p:oleObj name="Bitmap Image" r:id="rId4" imgW="14295238" imgH="964761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910" y="492092"/>
                          <a:ext cx="1095375" cy="97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514350"/>
              <a:ext cx="990600" cy="9239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199" y="504825"/>
              <a:ext cx="790575" cy="9334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504824"/>
              <a:ext cx="1200150" cy="9239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81830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85800" y="1975009"/>
            <a:ext cx="7753350" cy="3416320"/>
          </a:xfrm>
          <a:prstGeom prst="rect">
            <a:avLst/>
          </a:prstGeom>
          <a:noFill/>
        </p:spPr>
        <p:txBody>
          <a:bodyPr wrap="square" rtlCol="0">
            <a:spAutoFit/>
          </a:bodyPr>
          <a:lstStyle/>
          <a:p>
            <a:r>
              <a:rPr lang="en-US" sz="2400" dirty="0"/>
              <a:t>“If a lawyer were unable to confer with his client and receive confidential instructions from him without such surveillance, his assistance would lose much of its usefulness, whereas the Convention is intended to guarantee rights that are practical and effective” </a:t>
            </a:r>
          </a:p>
          <a:p>
            <a:r>
              <a:rPr lang="en-US" sz="2000" dirty="0"/>
              <a:t>	ECtHR, S. v. Switzerland (12629/87), 1991, §48</a:t>
            </a:r>
          </a:p>
          <a:p>
            <a:endParaRPr lang="de-DE" sz="2400" dirty="0"/>
          </a:p>
          <a:p>
            <a:pPr algn="just"/>
            <a:endParaRPr lang="en-US" sz="2400" dirty="0"/>
          </a:p>
        </p:txBody>
      </p:sp>
      <p:grpSp>
        <p:nvGrpSpPr>
          <p:cNvPr id="3" name="Skupina 2"/>
          <p:cNvGrpSpPr/>
          <p:nvPr/>
        </p:nvGrpSpPr>
        <p:grpSpPr>
          <a:xfrm>
            <a:off x="790910" y="492092"/>
            <a:ext cx="7648240" cy="971550"/>
            <a:chOff x="790910" y="492092"/>
            <a:chExt cx="7648240" cy="971550"/>
          </a:xfrm>
        </p:grpSpPr>
        <p:graphicFrame>
          <p:nvGraphicFramePr>
            <p:cNvPr id="4" name="Object 1"/>
            <p:cNvGraphicFramePr>
              <a:graphicFrameLocks noChangeAspect="1"/>
            </p:cNvGraphicFramePr>
            <p:nvPr>
              <p:extLst>
                <p:ext uri="{D42A27DB-BD31-4B8C-83A1-F6EECF244321}">
                  <p14:modId xmlns:p14="http://schemas.microsoft.com/office/powerpoint/2010/main" val="2709009344"/>
                </p:ext>
              </p:extLst>
            </p:nvPr>
          </p:nvGraphicFramePr>
          <p:xfrm>
            <a:off x="790910" y="492092"/>
            <a:ext cx="1095375" cy="971550"/>
          </p:xfrm>
          <a:graphic>
            <a:graphicData uri="http://schemas.openxmlformats.org/presentationml/2006/ole">
              <mc:AlternateContent xmlns:mc="http://schemas.openxmlformats.org/markup-compatibility/2006">
                <mc:Choice xmlns:v="urn:schemas-microsoft-com:vml" Requires="v">
                  <p:oleObj spid="_x0000_s18444" name="Bitmap Image" r:id="rId4" imgW="14295238" imgH="9647619" progId="Paint.Picture">
                    <p:embed/>
                  </p:oleObj>
                </mc:Choice>
                <mc:Fallback>
                  <p:oleObj name="Bitmap Image" r:id="rId4" imgW="14295238" imgH="964761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910" y="492092"/>
                          <a:ext cx="1095375" cy="97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514350"/>
              <a:ext cx="990600" cy="9239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199" y="504825"/>
              <a:ext cx="790575" cy="9334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504824"/>
              <a:ext cx="1200150" cy="9239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29785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85800" y="1975009"/>
            <a:ext cx="7753350" cy="3785652"/>
          </a:xfrm>
          <a:prstGeom prst="rect">
            <a:avLst/>
          </a:prstGeom>
          <a:noFill/>
        </p:spPr>
        <p:txBody>
          <a:bodyPr wrap="square" rtlCol="0">
            <a:spAutoFit/>
          </a:bodyPr>
          <a:lstStyle/>
          <a:p>
            <a:r>
              <a:rPr lang="en-US" sz="2400" dirty="0"/>
              <a:t>“any person must be able, without constraint, to consult a lawyer whose profession entails the giving of independent legal advice to all those in need of it”	</a:t>
            </a:r>
            <a:r>
              <a:rPr lang="en-US" sz="2000" dirty="0"/>
              <a:t>CJEU, AM &amp; S v. Commission (155/79)</a:t>
            </a:r>
          </a:p>
          <a:p>
            <a:endParaRPr lang="de-DE" sz="2400" dirty="0"/>
          </a:p>
          <a:p>
            <a:pPr algn="just"/>
            <a:r>
              <a:rPr lang="en-US" sz="2400" dirty="0"/>
              <a:t>“The interception of conversations between a lawyer and his client unquestionably undermines professional secrecy, which is the basis of the relationship of trust between them”</a:t>
            </a:r>
          </a:p>
          <a:p>
            <a:pPr algn="just"/>
            <a:r>
              <a:rPr lang="en-US" sz="2400" dirty="0"/>
              <a:t>	</a:t>
            </a:r>
            <a:r>
              <a:rPr lang="cs-CZ" sz="2000" dirty="0" err="1"/>
              <a:t>ECtHR</a:t>
            </a:r>
            <a:r>
              <a:rPr lang="cs-CZ" sz="2000" dirty="0"/>
              <a:t>, </a:t>
            </a:r>
            <a:r>
              <a:rPr lang="cs-CZ" sz="2000" dirty="0" err="1"/>
              <a:t>Pruteanu</a:t>
            </a:r>
            <a:r>
              <a:rPr lang="cs-CZ" sz="2000" dirty="0"/>
              <a:t> v</a:t>
            </a:r>
            <a:r>
              <a:rPr lang="en-US" sz="2000" dirty="0"/>
              <a:t>.</a:t>
            </a:r>
            <a:r>
              <a:rPr lang="cs-CZ" sz="2000" dirty="0"/>
              <a:t> </a:t>
            </a:r>
            <a:r>
              <a:rPr lang="cs-CZ" sz="2000" dirty="0" err="1"/>
              <a:t>Romania</a:t>
            </a:r>
            <a:r>
              <a:rPr lang="cs-CZ" sz="2000" dirty="0"/>
              <a:t> (30181/05), 2015, §49</a:t>
            </a:r>
            <a:endParaRPr lang="en-US" sz="2000" dirty="0"/>
          </a:p>
        </p:txBody>
      </p:sp>
      <p:grpSp>
        <p:nvGrpSpPr>
          <p:cNvPr id="3" name="Skupina 2"/>
          <p:cNvGrpSpPr/>
          <p:nvPr/>
        </p:nvGrpSpPr>
        <p:grpSpPr>
          <a:xfrm>
            <a:off x="790910" y="492092"/>
            <a:ext cx="7648240" cy="971550"/>
            <a:chOff x="790910" y="492092"/>
            <a:chExt cx="7648240" cy="971550"/>
          </a:xfrm>
        </p:grpSpPr>
        <p:graphicFrame>
          <p:nvGraphicFramePr>
            <p:cNvPr id="4" name="Object 1"/>
            <p:cNvGraphicFramePr>
              <a:graphicFrameLocks noChangeAspect="1"/>
            </p:cNvGraphicFramePr>
            <p:nvPr>
              <p:extLst>
                <p:ext uri="{D42A27DB-BD31-4B8C-83A1-F6EECF244321}">
                  <p14:modId xmlns:p14="http://schemas.microsoft.com/office/powerpoint/2010/main" val="3393381889"/>
                </p:ext>
              </p:extLst>
            </p:nvPr>
          </p:nvGraphicFramePr>
          <p:xfrm>
            <a:off x="790910" y="492092"/>
            <a:ext cx="1095375" cy="971550"/>
          </p:xfrm>
          <a:graphic>
            <a:graphicData uri="http://schemas.openxmlformats.org/presentationml/2006/ole">
              <mc:AlternateContent xmlns:mc="http://schemas.openxmlformats.org/markup-compatibility/2006">
                <mc:Choice xmlns:v="urn:schemas-microsoft-com:vml" Requires="v">
                  <p:oleObj spid="_x0000_s19468" name="Bitmap Image" r:id="rId4" imgW="14295238" imgH="9647619" progId="Paint.Picture">
                    <p:embed/>
                  </p:oleObj>
                </mc:Choice>
                <mc:Fallback>
                  <p:oleObj name="Bitmap Image" r:id="rId4" imgW="14295238" imgH="964761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910" y="492092"/>
                          <a:ext cx="1095375" cy="97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514350"/>
              <a:ext cx="990600" cy="9239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199" y="504825"/>
              <a:ext cx="790575" cy="9334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504824"/>
              <a:ext cx="1200150" cy="9239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06956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85800" y="1964353"/>
            <a:ext cx="7753350" cy="2923877"/>
          </a:xfrm>
          <a:prstGeom prst="rect">
            <a:avLst/>
          </a:prstGeom>
          <a:noFill/>
        </p:spPr>
        <p:txBody>
          <a:bodyPr wrap="square" rtlCol="0">
            <a:spAutoFit/>
          </a:bodyPr>
          <a:lstStyle/>
          <a:p>
            <a:r>
              <a:rPr lang="en-US" sz="2400" b="1" dirty="0"/>
              <a:t>What is the legal basis?</a:t>
            </a:r>
          </a:p>
          <a:p>
            <a:endParaRPr lang="en-US" sz="2400" b="1" dirty="0"/>
          </a:p>
          <a:p>
            <a:pPr marL="1435100" indent="-363538">
              <a:buFont typeface="Wingdings" panose="05000000000000000000" pitchFamily="2" charset="2"/>
              <a:buChar char="Ø"/>
            </a:pPr>
            <a:r>
              <a:rPr lang="en-US" sz="2400" dirty="0"/>
              <a:t>Right to a Fair Trial </a:t>
            </a:r>
          </a:p>
          <a:p>
            <a:pPr marL="1435100" lvl="1" indent="-363538"/>
            <a:r>
              <a:rPr lang="en-US" sz="2000" dirty="0"/>
              <a:t>	Art. 6 ECHR</a:t>
            </a:r>
          </a:p>
          <a:p>
            <a:pPr marL="1435100" indent="-363538">
              <a:buFont typeface="Wingdings" panose="05000000000000000000" pitchFamily="2" charset="2"/>
              <a:buChar char="Ø"/>
            </a:pPr>
            <a:endParaRPr lang="en-US" sz="2400" dirty="0"/>
          </a:p>
          <a:p>
            <a:pPr marL="1435100" indent="-363538">
              <a:buFont typeface="Wingdings" panose="05000000000000000000" pitchFamily="2" charset="2"/>
              <a:buChar char="Ø"/>
            </a:pPr>
            <a:r>
              <a:rPr lang="en-US" sz="2400" dirty="0"/>
              <a:t>Right to Privacy</a:t>
            </a:r>
          </a:p>
          <a:p>
            <a:pPr marL="1435100" lvl="1" indent="-363538"/>
            <a:r>
              <a:rPr lang="en-US" sz="2000" dirty="0"/>
              <a:t>	Art. 8 ECHR</a:t>
            </a:r>
            <a:endParaRPr lang="en-US" sz="2000" b="1" dirty="0"/>
          </a:p>
          <a:p>
            <a:endParaRPr lang="en-US" sz="2400" b="1" dirty="0"/>
          </a:p>
        </p:txBody>
      </p:sp>
      <p:grpSp>
        <p:nvGrpSpPr>
          <p:cNvPr id="3" name="Skupina 2"/>
          <p:cNvGrpSpPr/>
          <p:nvPr/>
        </p:nvGrpSpPr>
        <p:grpSpPr>
          <a:xfrm>
            <a:off x="790910" y="492092"/>
            <a:ext cx="7648240" cy="971550"/>
            <a:chOff x="790910" y="492092"/>
            <a:chExt cx="7648240" cy="971550"/>
          </a:xfrm>
        </p:grpSpPr>
        <p:graphicFrame>
          <p:nvGraphicFramePr>
            <p:cNvPr id="4" name="Object 1"/>
            <p:cNvGraphicFramePr>
              <a:graphicFrameLocks noChangeAspect="1"/>
            </p:cNvGraphicFramePr>
            <p:nvPr>
              <p:extLst>
                <p:ext uri="{D42A27DB-BD31-4B8C-83A1-F6EECF244321}">
                  <p14:modId xmlns:p14="http://schemas.microsoft.com/office/powerpoint/2010/main" val="2332724300"/>
                </p:ext>
              </p:extLst>
            </p:nvPr>
          </p:nvGraphicFramePr>
          <p:xfrm>
            <a:off x="790910" y="492092"/>
            <a:ext cx="1095375" cy="971550"/>
          </p:xfrm>
          <a:graphic>
            <a:graphicData uri="http://schemas.openxmlformats.org/presentationml/2006/ole">
              <mc:AlternateContent xmlns:mc="http://schemas.openxmlformats.org/markup-compatibility/2006">
                <mc:Choice xmlns:v="urn:schemas-microsoft-com:vml" Requires="v">
                  <p:oleObj spid="_x0000_s6201" name="Bitmap Image" r:id="rId4" imgW="14295238" imgH="9647619" progId="Paint.Picture">
                    <p:embed/>
                  </p:oleObj>
                </mc:Choice>
                <mc:Fallback>
                  <p:oleObj name="Bitmap Image" r:id="rId4" imgW="14295238" imgH="964761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910" y="492092"/>
                          <a:ext cx="1095375" cy="97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514350"/>
              <a:ext cx="990600" cy="9239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199" y="504825"/>
              <a:ext cx="790575" cy="9334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504824"/>
              <a:ext cx="1200150" cy="9239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59711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85800" y="1964353"/>
            <a:ext cx="7753350" cy="4247317"/>
          </a:xfrm>
          <a:prstGeom prst="rect">
            <a:avLst/>
          </a:prstGeom>
          <a:noFill/>
        </p:spPr>
        <p:txBody>
          <a:bodyPr wrap="square" rtlCol="0">
            <a:spAutoFit/>
          </a:bodyPr>
          <a:lstStyle/>
          <a:p>
            <a:r>
              <a:rPr lang="en-US" sz="2400" dirty="0"/>
              <a:t>“Dutch Intelligence Service Eavesdropping on Lawyers” </a:t>
            </a:r>
          </a:p>
          <a:p>
            <a:pPr marL="803275" indent="-361950"/>
            <a:r>
              <a:rPr lang="en-US" sz="2000" dirty="0"/>
              <a:t>–	the case of </a:t>
            </a:r>
            <a:r>
              <a:rPr lang="en-US" sz="2000" dirty="0" err="1"/>
              <a:t>Prakken</a:t>
            </a:r>
            <a:r>
              <a:rPr lang="en-US" sz="2000" dirty="0"/>
              <a:t> </a:t>
            </a:r>
            <a:r>
              <a:rPr lang="en-US" sz="2000" dirty="0" err="1"/>
              <a:t>d’Oliveira</a:t>
            </a:r>
            <a:r>
              <a:rPr lang="en-US" sz="2000" dirty="0"/>
              <a:t>, tapping of Lawyer – Client communication by intelligence services</a:t>
            </a:r>
          </a:p>
          <a:p>
            <a:endParaRPr lang="en-US" sz="1400" dirty="0"/>
          </a:p>
          <a:p>
            <a:r>
              <a:rPr lang="en-US" sz="2400" dirty="0"/>
              <a:t>KINSKÝ v. Czech Republic </a:t>
            </a:r>
            <a:r>
              <a:rPr lang="en-US" dirty="0"/>
              <a:t>(ECtHR application no.42856/06)</a:t>
            </a:r>
          </a:p>
          <a:p>
            <a:pPr marL="784225" indent="-342900">
              <a:buFontTx/>
              <a:buChar char="-"/>
            </a:pPr>
            <a:r>
              <a:rPr lang="en-US" sz="2000" dirty="0"/>
              <a:t>a special police investigation established to eavesdrop on a lawyer to support the state’s position in a civil litigation</a:t>
            </a:r>
          </a:p>
          <a:p>
            <a:pPr marL="784225" indent="-342900">
              <a:buFontTx/>
              <a:buChar char="-"/>
            </a:pPr>
            <a:endParaRPr lang="en-US" sz="1400" dirty="0"/>
          </a:p>
          <a:p>
            <a:r>
              <a:rPr lang="en-US" sz="2400" dirty="0"/>
              <a:t>“3 Men Made Millions by Hacking Merger Lawyers”</a:t>
            </a:r>
          </a:p>
          <a:p>
            <a:pPr marL="803275" indent="-361950">
              <a:buFontTx/>
              <a:buChar char="-"/>
            </a:pPr>
            <a:r>
              <a:rPr lang="en-US" sz="2000" dirty="0"/>
              <a:t>two New York Law Firms hacked to obtain information on coming M&amp;As</a:t>
            </a:r>
          </a:p>
        </p:txBody>
      </p:sp>
      <p:grpSp>
        <p:nvGrpSpPr>
          <p:cNvPr id="3" name="Skupina 2"/>
          <p:cNvGrpSpPr/>
          <p:nvPr/>
        </p:nvGrpSpPr>
        <p:grpSpPr>
          <a:xfrm>
            <a:off x="790910" y="492092"/>
            <a:ext cx="7648240" cy="971550"/>
            <a:chOff x="790910" y="492092"/>
            <a:chExt cx="7648240" cy="971550"/>
          </a:xfrm>
        </p:grpSpPr>
        <p:graphicFrame>
          <p:nvGraphicFramePr>
            <p:cNvPr id="4" name="Object 1"/>
            <p:cNvGraphicFramePr>
              <a:graphicFrameLocks noChangeAspect="1"/>
            </p:cNvGraphicFramePr>
            <p:nvPr>
              <p:extLst>
                <p:ext uri="{D42A27DB-BD31-4B8C-83A1-F6EECF244321}">
                  <p14:modId xmlns:p14="http://schemas.microsoft.com/office/powerpoint/2010/main" val="2134337939"/>
                </p:ext>
              </p:extLst>
            </p:nvPr>
          </p:nvGraphicFramePr>
          <p:xfrm>
            <a:off x="790910" y="492092"/>
            <a:ext cx="1095375" cy="971550"/>
          </p:xfrm>
          <a:graphic>
            <a:graphicData uri="http://schemas.openxmlformats.org/presentationml/2006/ole">
              <mc:AlternateContent xmlns:mc="http://schemas.openxmlformats.org/markup-compatibility/2006">
                <mc:Choice xmlns:v="urn:schemas-microsoft-com:vml" Requires="v">
                  <p:oleObj spid="_x0000_s8249" name="Bitmap Image" r:id="rId4" imgW="14295238" imgH="9647619" progId="Paint.Picture">
                    <p:embed/>
                  </p:oleObj>
                </mc:Choice>
                <mc:Fallback>
                  <p:oleObj name="Bitmap Image" r:id="rId4" imgW="14295238" imgH="964761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910" y="492092"/>
                          <a:ext cx="1095375" cy="97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514350"/>
              <a:ext cx="990600" cy="9239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199" y="504825"/>
              <a:ext cx="790575" cy="9334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504824"/>
              <a:ext cx="1200150" cy="9239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19062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85800" y="1975009"/>
            <a:ext cx="7753350" cy="3354765"/>
          </a:xfrm>
          <a:prstGeom prst="rect">
            <a:avLst/>
          </a:prstGeom>
          <a:noFill/>
        </p:spPr>
        <p:txBody>
          <a:bodyPr wrap="square" rtlCol="0">
            <a:spAutoFit/>
          </a:bodyPr>
          <a:lstStyle/>
          <a:p>
            <a:pPr algn="just"/>
            <a:r>
              <a:rPr lang="en-US" sz="2400" b="1" dirty="0"/>
              <a:t>Lawyers must protect their Client’s data </a:t>
            </a:r>
          </a:p>
          <a:p>
            <a:pPr marL="1258888" indent="-355600" algn="just"/>
            <a:r>
              <a:rPr lang="en-US" sz="2400" dirty="0"/>
              <a:t>–	in order to respect the confidentiality</a:t>
            </a:r>
          </a:p>
          <a:p>
            <a:pPr algn="just"/>
            <a:endParaRPr lang="en-US" sz="2400" dirty="0"/>
          </a:p>
          <a:p>
            <a:pPr algn="just"/>
            <a:r>
              <a:rPr lang="en-US" sz="2400" dirty="0"/>
              <a:t>Against whom?</a:t>
            </a:r>
          </a:p>
          <a:p>
            <a:pPr marL="1258888" indent="-355600" algn="just">
              <a:buFontTx/>
              <a:buChar char="-"/>
            </a:pPr>
            <a:r>
              <a:rPr lang="en-US" sz="2400" dirty="0"/>
              <a:t>public authorities</a:t>
            </a:r>
          </a:p>
          <a:p>
            <a:pPr marL="1258888" indent="-355600" algn="just">
              <a:buFontTx/>
              <a:buChar char="-"/>
            </a:pPr>
            <a:r>
              <a:rPr lang="en-US" sz="2400" dirty="0"/>
              <a:t>private entities</a:t>
            </a:r>
          </a:p>
          <a:p>
            <a:pPr marL="1258888" indent="-355600" algn="just">
              <a:buFontTx/>
              <a:buChar char="-"/>
            </a:pPr>
            <a:r>
              <a:rPr lang="en-US" sz="2400" dirty="0"/>
              <a:t>employees, partners, contractors</a:t>
            </a:r>
          </a:p>
          <a:p>
            <a:pPr marL="903288" algn="just"/>
            <a:r>
              <a:rPr lang="en-US" sz="2000" dirty="0"/>
              <a:t>(i.e. external and internal threats)</a:t>
            </a:r>
          </a:p>
          <a:p>
            <a:pPr marL="342900" indent="-342900" algn="just">
              <a:buFontTx/>
              <a:buChar char="-"/>
            </a:pPr>
            <a:endParaRPr lang="cs-CZ" sz="2400" dirty="0"/>
          </a:p>
        </p:txBody>
      </p:sp>
      <p:grpSp>
        <p:nvGrpSpPr>
          <p:cNvPr id="3" name="Skupina 2"/>
          <p:cNvGrpSpPr/>
          <p:nvPr/>
        </p:nvGrpSpPr>
        <p:grpSpPr>
          <a:xfrm>
            <a:off x="790910" y="492092"/>
            <a:ext cx="7648240" cy="971550"/>
            <a:chOff x="790910" y="492092"/>
            <a:chExt cx="7648240" cy="971550"/>
          </a:xfrm>
        </p:grpSpPr>
        <p:graphicFrame>
          <p:nvGraphicFramePr>
            <p:cNvPr id="4" name="Object 1"/>
            <p:cNvGraphicFramePr>
              <a:graphicFrameLocks noChangeAspect="1"/>
            </p:cNvGraphicFramePr>
            <p:nvPr>
              <p:extLst>
                <p:ext uri="{D42A27DB-BD31-4B8C-83A1-F6EECF244321}">
                  <p14:modId xmlns:p14="http://schemas.microsoft.com/office/powerpoint/2010/main" val="798419913"/>
                </p:ext>
              </p:extLst>
            </p:nvPr>
          </p:nvGraphicFramePr>
          <p:xfrm>
            <a:off x="790910" y="492092"/>
            <a:ext cx="1095375" cy="971550"/>
          </p:xfrm>
          <a:graphic>
            <a:graphicData uri="http://schemas.openxmlformats.org/presentationml/2006/ole">
              <mc:AlternateContent xmlns:mc="http://schemas.openxmlformats.org/markup-compatibility/2006">
                <mc:Choice xmlns:v="urn:schemas-microsoft-com:vml" Requires="v">
                  <p:oleObj spid="_x0000_s15397" name="Bitmap Image" r:id="rId4" imgW="14295238" imgH="9647619" progId="Paint.Picture">
                    <p:embed/>
                  </p:oleObj>
                </mc:Choice>
                <mc:Fallback>
                  <p:oleObj name="Bitmap Image" r:id="rId4" imgW="14295238" imgH="964761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910" y="492092"/>
                          <a:ext cx="1095375" cy="97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514350"/>
              <a:ext cx="990600" cy="9239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199" y="504825"/>
              <a:ext cx="790575" cy="9334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504824"/>
              <a:ext cx="1200150" cy="9239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21848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85800" y="1964353"/>
            <a:ext cx="7753350" cy="3785652"/>
          </a:xfrm>
          <a:prstGeom prst="rect">
            <a:avLst/>
          </a:prstGeom>
          <a:noFill/>
        </p:spPr>
        <p:txBody>
          <a:bodyPr wrap="square" rtlCol="0">
            <a:spAutoFit/>
          </a:bodyPr>
          <a:lstStyle/>
          <a:p>
            <a:r>
              <a:rPr lang="en-US" sz="2400" b="1" dirty="0"/>
              <a:t>How should lawyers protect Client’s data?</a:t>
            </a:r>
          </a:p>
          <a:p>
            <a:endParaRPr lang="en-US" sz="2400" dirty="0"/>
          </a:p>
          <a:p>
            <a:r>
              <a:rPr lang="en-US" sz="2400" dirty="0"/>
              <a:t>Interception by public authorities – insist on:</a:t>
            </a:r>
          </a:p>
          <a:p>
            <a:pPr marL="1341438" indent="-438150">
              <a:buFontTx/>
              <a:buChar char="-"/>
            </a:pPr>
            <a:r>
              <a:rPr lang="en-US" sz="2400" dirty="0"/>
              <a:t>legislative control</a:t>
            </a:r>
          </a:p>
          <a:p>
            <a:pPr marL="1341438" indent="-438150">
              <a:buFontTx/>
              <a:buChar char="-"/>
            </a:pPr>
            <a:r>
              <a:rPr lang="en-US" sz="2400" dirty="0"/>
              <a:t>judicial and independent oversight</a:t>
            </a:r>
          </a:p>
          <a:p>
            <a:pPr marL="1341438" indent="-438150">
              <a:buFontTx/>
              <a:buChar char="-"/>
            </a:pPr>
            <a:r>
              <a:rPr lang="en-US" sz="2400" dirty="0"/>
              <a:t>use of intercepted material</a:t>
            </a:r>
          </a:p>
          <a:p>
            <a:pPr marL="1341438" indent="-438150">
              <a:buFontTx/>
              <a:buChar char="-"/>
            </a:pPr>
            <a:r>
              <a:rPr lang="en-US" sz="2400" dirty="0"/>
              <a:t>legal remedies and sanctions</a:t>
            </a:r>
          </a:p>
          <a:p>
            <a:pPr marL="342900" indent="-342900">
              <a:buFontTx/>
              <a:buChar char="-"/>
            </a:pPr>
            <a:endParaRPr lang="en-US" sz="2400" dirty="0"/>
          </a:p>
          <a:p>
            <a:r>
              <a:rPr lang="en-US" sz="2400" dirty="0"/>
              <a:t>CCBE guidance on Improving the IT Security of Lawyers Against Unlawful Surveillance </a:t>
            </a:r>
          </a:p>
        </p:txBody>
      </p:sp>
      <p:grpSp>
        <p:nvGrpSpPr>
          <p:cNvPr id="3" name="Skupina 2"/>
          <p:cNvGrpSpPr/>
          <p:nvPr/>
        </p:nvGrpSpPr>
        <p:grpSpPr>
          <a:xfrm>
            <a:off x="790910" y="492092"/>
            <a:ext cx="7648240" cy="971550"/>
            <a:chOff x="790910" y="492092"/>
            <a:chExt cx="7648240" cy="971550"/>
          </a:xfrm>
        </p:grpSpPr>
        <p:graphicFrame>
          <p:nvGraphicFramePr>
            <p:cNvPr id="4" name="Object 1"/>
            <p:cNvGraphicFramePr>
              <a:graphicFrameLocks noChangeAspect="1"/>
            </p:cNvGraphicFramePr>
            <p:nvPr>
              <p:extLst>
                <p:ext uri="{D42A27DB-BD31-4B8C-83A1-F6EECF244321}">
                  <p14:modId xmlns:p14="http://schemas.microsoft.com/office/powerpoint/2010/main" val="4196515840"/>
                </p:ext>
              </p:extLst>
            </p:nvPr>
          </p:nvGraphicFramePr>
          <p:xfrm>
            <a:off x="790910" y="492092"/>
            <a:ext cx="1095375" cy="971550"/>
          </p:xfrm>
          <a:graphic>
            <a:graphicData uri="http://schemas.openxmlformats.org/presentationml/2006/ole">
              <mc:AlternateContent xmlns:mc="http://schemas.openxmlformats.org/markup-compatibility/2006">
                <mc:Choice xmlns:v="urn:schemas-microsoft-com:vml" Requires="v">
                  <p:oleObj spid="_x0000_s10290" name="Bitmap Image" r:id="rId4" imgW="14295238" imgH="9647619" progId="Paint.Picture">
                    <p:embed/>
                  </p:oleObj>
                </mc:Choice>
                <mc:Fallback>
                  <p:oleObj name="Bitmap Image" r:id="rId4" imgW="14295238" imgH="964761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910" y="492092"/>
                          <a:ext cx="1095375" cy="97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514350"/>
              <a:ext cx="990600" cy="9239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199" y="504825"/>
              <a:ext cx="790575" cy="9334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504824"/>
              <a:ext cx="1200150" cy="9239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817741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9361</TotalTime>
  <Words>244</Words>
  <Application>Microsoft Office PowerPoint</Application>
  <PresentationFormat>On-screen Show (4:3)</PresentationFormat>
  <Paragraphs>73</Paragraphs>
  <Slides>10</Slides>
  <Notes>10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21" baseType="lpstr">
      <vt:lpstr>Arial</vt:lpstr>
      <vt:lpstr>Calibri</vt:lpstr>
      <vt:lpstr>GHEA Grapalat</vt:lpstr>
      <vt:lpstr>Lucida Sans Unicode</vt:lpstr>
      <vt:lpstr>Times New Roman</vt:lpstr>
      <vt:lpstr>Verdana</vt:lpstr>
      <vt:lpstr>Wingdings</vt:lpstr>
      <vt:lpstr>Wingdings 2</vt:lpstr>
      <vt:lpstr>Wingdings 3</vt:lpstr>
      <vt:lpstr>Concourse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Council of Europe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Novák Jiří JUDr.</dc:creator>
  <cp:lastModifiedBy>Indra Bule</cp:lastModifiedBy>
  <cp:revision>71</cp:revision>
  <cp:lastPrinted>2018-02-20T11:27:32Z</cp:lastPrinted>
  <dcterms:created xsi:type="dcterms:W3CDTF">2018-02-20T11:17:44Z</dcterms:created>
  <dcterms:modified xsi:type="dcterms:W3CDTF">2018-03-28T08:54:41Z</dcterms:modified>
</cp:coreProperties>
</file>