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27B"/>
    <a:srgbClr val="FA7D19"/>
    <a:srgbClr val="FDD5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73" autoAdjust="0"/>
    <p:restoredTop sz="94636" autoAdjust="0"/>
  </p:normalViewPr>
  <p:slideViewPr>
    <p:cSldViewPr snapToGrid="0">
      <p:cViewPr varScale="1">
        <p:scale>
          <a:sx n="99" d="100"/>
          <a:sy n="99" d="100"/>
        </p:scale>
        <p:origin x="18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2"/>
            <a:ext cx="2945659" cy="49805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2"/>
            <a:ext cx="2945659" cy="498055"/>
          </a:xfrm>
          <a:prstGeom prst="rect">
            <a:avLst/>
          </a:prstGeom>
        </p:spPr>
        <p:txBody>
          <a:bodyPr vert="horz" lIns="91440" tIns="45720" rIns="91440" bIns="45720" rtlCol="0"/>
          <a:lstStyle>
            <a:lvl1pPr algn="r">
              <a:defRPr sz="1200"/>
            </a:lvl1pPr>
          </a:lstStyle>
          <a:p>
            <a:fld id="{D7DE9CC4-D1EA-4161-81C5-576360D5A58F}" type="datetimeFigureOut">
              <a:rPr lang="de-DE" smtClean="0"/>
              <a:t>21.10.2019</a:t>
            </a:fld>
            <a:endParaRPr lang="de-DE"/>
          </a:p>
        </p:txBody>
      </p:sp>
      <p:sp>
        <p:nvSpPr>
          <p:cNvPr id="4" name="Folienbildplatzhalter 3"/>
          <p:cNvSpPr>
            <a:spLocks noGrp="1" noRot="1" noChangeAspect="1"/>
          </p:cNvSpPr>
          <p:nvPr>
            <p:ph type="sldImg" idx="2"/>
          </p:nvPr>
        </p:nvSpPr>
        <p:spPr>
          <a:xfrm>
            <a:off x="422275" y="1239838"/>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5"/>
            <a:ext cx="2945659" cy="498054"/>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5"/>
            <a:ext cx="2945659" cy="498054"/>
          </a:xfrm>
          <a:prstGeom prst="rect">
            <a:avLst/>
          </a:prstGeom>
        </p:spPr>
        <p:txBody>
          <a:bodyPr vert="horz" lIns="91440" tIns="45720" rIns="91440" bIns="45720" rtlCol="0" anchor="b"/>
          <a:lstStyle>
            <a:lvl1pPr algn="r">
              <a:defRPr sz="1200"/>
            </a:lvl1pPr>
          </a:lstStyle>
          <a:p>
            <a:fld id="{EF18F6DC-167D-4454-8A8C-24154C0CA972}" type="slidenum">
              <a:rPr lang="de-DE" smtClean="0"/>
              <a:t>‹Nr.›</a:t>
            </a:fld>
            <a:endParaRPr lang="de-DE"/>
          </a:p>
        </p:txBody>
      </p:sp>
    </p:spTree>
    <p:extLst>
      <p:ext uri="{BB962C8B-B14F-4D97-AF65-F5344CB8AC3E}">
        <p14:creationId xmlns:p14="http://schemas.microsoft.com/office/powerpoint/2010/main" val="1988557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95B469-B21F-4B61-902E-BB1677CC62A8}"/>
              </a:ext>
            </a:extLst>
          </p:cNvPr>
          <p:cNvSpPr>
            <a:spLocks noGrp="1"/>
          </p:cNvSpPr>
          <p:nvPr>
            <p:ph type="ctrTitle"/>
          </p:nvPr>
        </p:nvSpPr>
        <p:spPr>
          <a:xfrm>
            <a:off x="1504361" y="2669692"/>
            <a:ext cx="9144000" cy="2387600"/>
          </a:xfrm>
        </p:spPr>
        <p:txBody>
          <a:bodyPr anchor="b"/>
          <a:lstStyle>
            <a:lvl1pPr algn="ctr">
              <a:defRPr sz="6000"/>
            </a:lvl1pPr>
          </a:lstStyle>
          <a:p>
            <a:r>
              <a:rPr lang="de-DE" dirty="0"/>
              <a:t>Mastertitelformat bearbeiten</a:t>
            </a:r>
          </a:p>
        </p:txBody>
      </p:sp>
      <p:sp>
        <p:nvSpPr>
          <p:cNvPr id="3" name="Untertitel 2">
            <a:extLst>
              <a:ext uri="{FF2B5EF4-FFF2-40B4-BE49-F238E27FC236}">
                <a16:creationId xmlns:a16="http://schemas.microsoft.com/office/drawing/2014/main" id="{EC7E7EEA-1832-4AEE-A9AD-46667EF49B96}"/>
              </a:ext>
            </a:extLst>
          </p:cNvPr>
          <p:cNvSpPr>
            <a:spLocks noGrp="1"/>
          </p:cNvSpPr>
          <p:nvPr>
            <p:ph type="subTitle" idx="1"/>
          </p:nvPr>
        </p:nvSpPr>
        <p:spPr>
          <a:xfrm>
            <a:off x="1524000" y="4742769"/>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
        <p:nvSpPr>
          <p:cNvPr id="6" name="Foliennummernplatzhalter 5">
            <a:extLst>
              <a:ext uri="{FF2B5EF4-FFF2-40B4-BE49-F238E27FC236}">
                <a16:creationId xmlns:a16="http://schemas.microsoft.com/office/drawing/2014/main" id="{FE32F7D2-4F4B-4A28-8675-C14CB8A34BBF}"/>
              </a:ext>
            </a:extLst>
          </p:cNvPr>
          <p:cNvSpPr>
            <a:spLocks noGrp="1"/>
          </p:cNvSpPr>
          <p:nvPr>
            <p:ph type="sldNum" sz="quarter" idx="12"/>
          </p:nvPr>
        </p:nvSpPr>
        <p:spPr/>
        <p:txBody>
          <a:bodyPr/>
          <a:lstStyle>
            <a:lvl1pPr>
              <a:defRPr sz="1600"/>
            </a:lvl1pPr>
          </a:lstStyle>
          <a:p>
            <a:fld id="{A7341016-D567-4023-A2FB-3C86621EF396}" type="slidenum">
              <a:rPr lang="de-DE" smtClean="0"/>
              <a:pPr/>
              <a:t>‹Nr.›</a:t>
            </a:fld>
            <a:endParaRPr lang="de-DE" dirty="0"/>
          </a:p>
        </p:txBody>
      </p:sp>
      <p:pic>
        <p:nvPicPr>
          <p:cNvPr id="7" name="Grafik 6">
            <a:extLst>
              <a:ext uri="{FF2B5EF4-FFF2-40B4-BE49-F238E27FC236}">
                <a16:creationId xmlns:a16="http://schemas.microsoft.com/office/drawing/2014/main" id="{19FA086C-579C-4DF5-A125-E51C6DD49C09}"/>
              </a:ext>
            </a:extLst>
          </p:cNvPr>
          <p:cNvPicPr>
            <a:picLocks noChangeAspect="1"/>
          </p:cNvPicPr>
          <p:nvPr userDrawn="1"/>
        </p:nvPicPr>
        <p:blipFill>
          <a:blip r:embed="rId2"/>
          <a:stretch>
            <a:fillRect/>
          </a:stretch>
        </p:blipFill>
        <p:spPr>
          <a:xfrm>
            <a:off x="3675109" y="796833"/>
            <a:ext cx="4802504" cy="1410038"/>
          </a:xfrm>
          <a:prstGeom prst="rect">
            <a:avLst/>
          </a:prstGeom>
          <a:solidFill>
            <a:srgbClr val="FFFFFF">
              <a:shade val="85000"/>
            </a:srgbClr>
          </a:solidFill>
          <a:ln w="28575" cap="sq">
            <a:noFill/>
            <a:miter lim="800000"/>
          </a:ln>
          <a:effectLst/>
        </p:spPr>
      </p:pic>
    </p:spTree>
    <p:extLst>
      <p:ext uri="{BB962C8B-B14F-4D97-AF65-F5344CB8AC3E}">
        <p14:creationId xmlns:p14="http://schemas.microsoft.com/office/powerpoint/2010/main" val="3449478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HK  Folie">
    <p:spTree>
      <p:nvGrpSpPr>
        <p:cNvPr id="1" name=""/>
        <p:cNvGrpSpPr/>
        <p:nvPr/>
      </p:nvGrpSpPr>
      <p:grpSpPr>
        <a:xfrm>
          <a:off x="0" y="0"/>
          <a:ext cx="0" cy="0"/>
          <a:chOff x="0" y="0"/>
          <a:chExt cx="0" cy="0"/>
        </a:xfrm>
      </p:grpSpPr>
      <p:sp>
        <p:nvSpPr>
          <p:cNvPr id="17" name="Foliennummernplatzhalter 12"/>
          <p:cNvSpPr txBox="1">
            <a:spLocks/>
          </p:cNvSpPr>
          <p:nvPr userDrawn="1"/>
        </p:nvSpPr>
        <p:spPr>
          <a:xfrm>
            <a:off x="9315321" y="6524545"/>
            <a:ext cx="2844800" cy="365125"/>
          </a:xfrm>
          <a:prstGeom prst="rect">
            <a:avLst/>
          </a:prstGeom>
        </p:spPr>
        <p:txBody>
          <a:bodyPr vert="horz" lIns="91440" tIns="45720" rIns="91440" bIns="45720" rtlCol="0" anchor="ctr"/>
          <a:lstStyle>
            <a:lvl1pPr>
              <a:defRPr sz="900">
                <a:solidFill>
                  <a:srgbClr val="002F5E"/>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C1C7E13-8FF3-4E67-BDC5-A2209080000C}" type="slidenum">
              <a:rPr kumimoji="0" lang="de-DE" sz="900" b="0" i="0" u="none" strike="noStrike" kern="1200" cap="none" spc="0" normalizeH="0" baseline="0" noProof="0" smtClean="0">
                <a:ln>
                  <a:noFill/>
                </a:ln>
                <a:solidFill>
                  <a:srgbClr val="002F5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de-DE" sz="900" b="0" i="0" u="none" strike="noStrike" kern="1200" cap="none" spc="0" normalizeH="0" baseline="0" noProof="0" dirty="0">
              <a:ln>
                <a:noFill/>
              </a:ln>
              <a:solidFill>
                <a:srgbClr val="002F5E"/>
              </a:solidFill>
              <a:effectLst/>
              <a:uLnTx/>
              <a:uFillTx/>
              <a:latin typeface="Calibri"/>
              <a:ea typeface="+mn-ea"/>
              <a:cs typeface="+mn-cs"/>
            </a:endParaRPr>
          </a:p>
        </p:txBody>
      </p:sp>
      <p:cxnSp>
        <p:nvCxnSpPr>
          <p:cNvPr id="6" name="Gerade Verbindung 5"/>
          <p:cNvCxnSpPr/>
          <p:nvPr userDrawn="1"/>
        </p:nvCxnSpPr>
        <p:spPr>
          <a:xfrm>
            <a:off x="0" y="764704"/>
            <a:ext cx="12192000" cy="0"/>
          </a:xfrm>
          <a:prstGeom prst="line">
            <a:avLst/>
          </a:prstGeom>
          <a:ln w="28575">
            <a:solidFill>
              <a:srgbClr val="63627B"/>
            </a:solidFill>
          </a:ln>
        </p:spPr>
        <p:style>
          <a:lnRef idx="1">
            <a:schemeClr val="accent1"/>
          </a:lnRef>
          <a:fillRef idx="0">
            <a:schemeClr val="accent1"/>
          </a:fillRef>
          <a:effectRef idx="0">
            <a:schemeClr val="accent1"/>
          </a:effectRef>
          <a:fontRef idx="minor">
            <a:schemeClr val="tx1"/>
          </a:fontRef>
        </p:style>
      </p:cxnSp>
      <p:sp>
        <p:nvSpPr>
          <p:cNvPr id="8" name="Datumsplatzhalter 11"/>
          <p:cNvSpPr txBox="1">
            <a:spLocks/>
          </p:cNvSpPr>
          <p:nvPr userDrawn="1"/>
        </p:nvSpPr>
        <p:spPr>
          <a:xfrm>
            <a:off x="0" y="6533042"/>
            <a:ext cx="11664619" cy="365125"/>
          </a:xfrm>
          <a:prstGeom prst="rect">
            <a:avLst/>
          </a:prstGeom>
        </p:spPr>
        <p:txBody>
          <a:bodyPr vert="horz" lIns="91440" tIns="45720" rIns="91440" bIns="45720" rtlCol="0" anchor="ctr"/>
          <a:lstStyle>
            <a:lvl1pPr>
              <a:defRPr>
                <a:latin typeface="Times New Roman"/>
                <a:cs typeface="Times New Roman"/>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dirty="0">
                <a:ln>
                  <a:noFill/>
                </a:ln>
                <a:solidFill>
                  <a:srgbClr val="002F5E"/>
                </a:solidFill>
                <a:effectLst/>
                <a:uLnTx/>
                <a:uFillTx/>
                <a:latin typeface="Swis721 BT" pitchFamily="34" charset="0"/>
                <a:ea typeface="+mn-ea"/>
                <a:cs typeface="Times New Roman"/>
              </a:rPr>
              <a:t>© Daniel • Hagelskamp &amp; Kollegen Rechtsanwälte ∙ Steuerberater, Aachen, 2019. Alle Rechte vorbehalten</a:t>
            </a:r>
            <a:r>
              <a:rPr kumimoji="0" lang="de-DE" sz="900" b="0" i="0" u="none" strike="noStrike" kern="1200" cap="none" spc="0" normalizeH="0" baseline="0" noProof="0" dirty="0">
                <a:ln>
                  <a:noFill/>
                </a:ln>
                <a:solidFill>
                  <a:srgbClr val="002F5E"/>
                </a:solidFill>
                <a:effectLst/>
                <a:uLnTx/>
                <a:uFillTx/>
                <a:latin typeface="Times New Roman"/>
                <a:ea typeface="+mn-ea"/>
                <a:cs typeface="Times New Roman"/>
              </a:rPr>
              <a:t>.</a:t>
            </a:r>
            <a:r>
              <a:rPr kumimoji="0" lang="de-DE" sz="1200" b="0" i="0" u="none" strike="noStrike" kern="1200" cap="none" spc="0" normalizeH="0" baseline="0" noProof="0" dirty="0">
                <a:ln>
                  <a:noFill/>
                </a:ln>
                <a:solidFill>
                  <a:prstClr val="black">
                    <a:tint val="75000"/>
                  </a:prstClr>
                </a:solidFill>
                <a:effectLst/>
                <a:uLnTx/>
                <a:uFillTx/>
                <a:latin typeface="Times New Roman"/>
                <a:ea typeface="+mn-ea"/>
                <a:cs typeface="Times New Roman"/>
              </a:rPr>
              <a:t>		</a:t>
            </a:r>
            <a:r>
              <a:rPr kumimoji="0" lang="de-DE" sz="1200" b="0" i="0" u="none" strike="noStrike" kern="1200" cap="none" spc="0" normalizeH="0" baseline="0" noProof="0" dirty="0">
                <a:ln>
                  <a:noFill/>
                </a:ln>
                <a:solidFill>
                  <a:prstClr val="black">
                    <a:tint val="75000"/>
                  </a:prstClr>
                </a:solidFill>
                <a:effectLst/>
                <a:uLnTx/>
                <a:uFillTx/>
                <a:latin typeface="Swis721 BT" pitchFamily="34" charset="0"/>
                <a:ea typeface="+mn-ea"/>
                <a:cs typeface="Times New Roman"/>
              </a:rPr>
              <a:t>      </a:t>
            </a:r>
            <a:r>
              <a:rPr kumimoji="0" lang="de-DE" sz="900" b="0" i="0" u="none" strike="noStrike" kern="1200" cap="none" spc="0" normalizeH="0" baseline="0" noProof="0" dirty="0">
                <a:ln>
                  <a:noFill/>
                </a:ln>
                <a:solidFill>
                  <a:srgbClr val="FF0000"/>
                </a:solidFill>
                <a:effectLst/>
                <a:uLnTx/>
                <a:uFillTx/>
                <a:latin typeface="Swis721 BT" pitchFamily="34" charset="0"/>
                <a:ea typeface="+mn-ea"/>
                <a:cs typeface="Times New Roman"/>
              </a:rPr>
              <a:t>  </a:t>
            </a:r>
            <a:r>
              <a:rPr kumimoji="0" lang="de-DE" sz="1200" b="0" i="0" u="none" strike="noStrike" kern="1200" cap="none" spc="0" normalizeH="0" baseline="0" noProof="0" dirty="0">
                <a:ln>
                  <a:noFill/>
                </a:ln>
                <a:solidFill>
                  <a:prstClr val="black">
                    <a:tint val="75000"/>
                  </a:prstClr>
                </a:solidFill>
                <a:effectLst/>
                <a:uLnTx/>
                <a:uFillTx/>
                <a:latin typeface="Times New Roman"/>
                <a:ea typeface="+mn-ea"/>
                <a:cs typeface="Times New Roman"/>
              </a:rPr>
              <a:t>		</a:t>
            </a:r>
          </a:p>
        </p:txBody>
      </p:sp>
      <p:cxnSp>
        <p:nvCxnSpPr>
          <p:cNvPr id="7" name="Gerader Verbinder 6">
            <a:extLst>
              <a:ext uri="{FF2B5EF4-FFF2-40B4-BE49-F238E27FC236}">
                <a16:creationId xmlns:a16="http://schemas.microsoft.com/office/drawing/2014/main" id="{505F01E3-742B-48D9-92F0-F9090EFCC53F}"/>
              </a:ext>
            </a:extLst>
          </p:cNvPr>
          <p:cNvCxnSpPr>
            <a:cxnSpLocks/>
          </p:cNvCxnSpPr>
          <p:nvPr userDrawn="1"/>
        </p:nvCxnSpPr>
        <p:spPr>
          <a:xfrm>
            <a:off x="851550" y="56779"/>
            <a:ext cx="0" cy="301363"/>
          </a:xfrm>
          <a:prstGeom prst="line">
            <a:avLst/>
          </a:prstGeom>
          <a:ln w="19050">
            <a:solidFill>
              <a:srgbClr val="63627B"/>
            </a:solidFill>
          </a:ln>
        </p:spPr>
        <p:style>
          <a:lnRef idx="1">
            <a:schemeClr val="accent1"/>
          </a:lnRef>
          <a:fillRef idx="0">
            <a:schemeClr val="accent1"/>
          </a:fillRef>
          <a:effectRef idx="0">
            <a:schemeClr val="accent1"/>
          </a:effectRef>
          <a:fontRef idx="minor">
            <a:schemeClr val="tx1"/>
          </a:fontRef>
        </p:style>
      </p:cxnSp>
      <p:sp>
        <p:nvSpPr>
          <p:cNvPr id="9" name="Inhaltsplatzhalter 2">
            <a:extLst>
              <a:ext uri="{FF2B5EF4-FFF2-40B4-BE49-F238E27FC236}">
                <a16:creationId xmlns:a16="http://schemas.microsoft.com/office/drawing/2014/main" id="{ACB35060-5D70-4DEB-8EE6-0B511C4DCB39}"/>
              </a:ext>
            </a:extLst>
          </p:cNvPr>
          <p:cNvSpPr>
            <a:spLocks noGrp="1"/>
          </p:cNvSpPr>
          <p:nvPr>
            <p:ph idx="1"/>
          </p:nvPr>
        </p:nvSpPr>
        <p:spPr>
          <a:xfrm>
            <a:off x="838200" y="1282045"/>
            <a:ext cx="10515600" cy="4894918"/>
          </a:xfrm>
        </p:spPr>
        <p:txBody>
          <a:bodyPr/>
          <a:lstStyle>
            <a:lvl1pPr>
              <a:spcAft>
                <a:spcPts val="1200"/>
              </a:spcAft>
              <a:defRPr>
                <a:latin typeface="Swis721 Md BT" panose="020B0604020202020204"/>
              </a:defRPr>
            </a:lvl1pPr>
            <a:lvl2pPr>
              <a:spcAft>
                <a:spcPts val="1200"/>
              </a:spcAft>
              <a:defRPr>
                <a:latin typeface="Swis721 Md BT" panose="020B0604020202020204"/>
              </a:defRPr>
            </a:lvl2pPr>
            <a:lvl3pPr>
              <a:spcAft>
                <a:spcPts val="1200"/>
              </a:spcAft>
              <a:defRPr>
                <a:latin typeface="Swis721 Md BT" panose="020B0604020202020204"/>
              </a:defRPr>
            </a:lvl3pPr>
            <a:lvl4pPr>
              <a:spcAft>
                <a:spcPts val="1200"/>
              </a:spcAft>
              <a:defRPr>
                <a:latin typeface="Swis721 Md BT" panose="020B0604020202020204"/>
              </a:defRPr>
            </a:lvl4pPr>
            <a:lvl5pPr>
              <a:spcAft>
                <a:spcPts val="1200"/>
              </a:spcAft>
              <a:defRPr>
                <a:latin typeface="Swis721 Md BT" panose="020B0604020202020204"/>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Titel 1">
            <a:extLst>
              <a:ext uri="{FF2B5EF4-FFF2-40B4-BE49-F238E27FC236}">
                <a16:creationId xmlns:a16="http://schemas.microsoft.com/office/drawing/2014/main" id="{392B0D40-1303-473D-9381-2DFDDEAAB405}"/>
              </a:ext>
            </a:extLst>
          </p:cNvPr>
          <p:cNvSpPr>
            <a:spLocks noGrp="1"/>
          </p:cNvSpPr>
          <p:nvPr>
            <p:ph type="title"/>
          </p:nvPr>
        </p:nvSpPr>
        <p:spPr>
          <a:xfrm>
            <a:off x="263164" y="390599"/>
            <a:ext cx="9465297" cy="345546"/>
          </a:xfrm>
        </p:spPr>
        <p:txBody>
          <a:bodyPr/>
          <a:lstStyle>
            <a:lvl1pPr>
              <a:defRPr>
                <a:solidFill>
                  <a:srgbClr val="63627B"/>
                </a:solidFill>
              </a:defRPr>
            </a:lvl1pPr>
          </a:lstStyle>
          <a:p>
            <a:r>
              <a:rPr lang="de-DE" dirty="0"/>
              <a:t>Mastertitelformat bearbeiten</a:t>
            </a:r>
          </a:p>
        </p:txBody>
      </p:sp>
    </p:spTree>
    <p:extLst>
      <p:ext uri="{BB962C8B-B14F-4D97-AF65-F5344CB8AC3E}">
        <p14:creationId xmlns:p14="http://schemas.microsoft.com/office/powerpoint/2010/main" val="25583371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7E7D291-BA1C-4B0F-8709-A12E73B521A2}"/>
              </a:ext>
            </a:extLst>
          </p:cNvPr>
          <p:cNvSpPr>
            <a:spLocks noGrp="1"/>
          </p:cNvSpPr>
          <p:nvPr>
            <p:ph type="title"/>
          </p:nvPr>
        </p:nvSpPr>
        <p:spPr>
          <a:xfrm>
            <a:off x="263164" y="390599"/>
            <a:ext cx="9465297" cy="345546"/>
          </a:xfrm>
          <a:prstGeom prst="rect">
            <a:avLst/>
          </a:prstGeom>
        </p:spPr>
        <p:txBody>
          <a:bodyPr vert="horz" lIns="91440" tIns="45720" rIns="91440" bIns="45720" rtlCol="0" anchor="ctr">
            <a:noAutofit/>
          </a:bodyPr>
          <a:lstStyle/>
          <a:p>
            <a:r>
              <a:rPr lang="de-DE" dirty="0"/>
              <a:t>Mastertitelformat bearbeiten</a:t>
            </a:r>
          </a:p>
        </p:txBody>
      </p:sp>
      <p:sp>
        <p:nvSpPr>
          <p:cNvPr id="3" name="Textplatzhalter 2">
            <a:extLst>
              <a:ext uri="{FF2B5EF4-FFF2-40B4-BE49-F238E27FC236}">
                <a16:creationId xmlns:a16="http://schemas.microsoft.com/office/drawing/2014/main" id="{799E698E-C475-4AF8-ADA5-5230D7856849}"/>
              </a:ext>
            </a:extLst>
          </p:cNvPr>
          <p:cNvSpPr>
            <a:spLocks noGrp="1"/>
          </p:cNvSpPr>
          <p:nvPr>
            <p:ph type="body" idx="1"/>
          </p:nvPr>
        </p:nvSpPr>
        <p:spPr>
          <a:xfrm>
            <a:off x="838200" y="1110251"/>
            <a:ext cx="10515600" cy="5066712"/>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a:extLst>
              <a:ext uri="{FF2B5EF4-FFF2-40B4-BE49-F238E27FC236}">
                <a16:creationId xmlns:a16="http://schemas.microsoft.com/office/drawing/2014/main" id="{6F4091BC-F318-4A2C-A9AD-4BB10725BE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rgbClr val="63627B"/>
                </a:solidFill>
                <a:latin typeface="Swis721 Md BT" panose="020B0604020202020204"/>
              </a:defRPr>
            </a:lvl1pPr>
          </a:lstStyle>
          <a:p>
            <a:fld id="{A7341016-D567-4023-A2FB-3C86621EF396}" type="slidenum">
              <a:rPr lang="de-DE" smtClean="0"/>
              <a:pPr/>
              <a:t>‹Nr.›</a:t>
            </a:fld>
            <a:endParaRPr lang="de-DE" dirty="0"/>
          </a:p>
        </p:txBody>
      </p:sp>
      <p:cxnSp>
        <p:nvCxnSpPr>
          <p:cNvPr id="11" name="Gerade Verbindung 5">
            <a:extLst>
              <a:ext uri="{FF2B5EF4-FFF2-40B4-BE49-F238E27FC236}">
                <a16:creationId xmlns:a16="http://schemas.microsoft.com/office/drawing/2014/main" id="{E0A18807-3982-4C34-B956-DF98DA722F85}"/>
              </a:ext>
            </a:extLst>
          </p:cNvPr>
          <p:cNvCxnSpPr/>
          <p:nvPr userDrawn="1"/>
        </p:nvCxnSpPr>
        <p:spPr>
          <a:xfrm>
            <a:off x="0" y="764704"/>
            <a:ext cx="12192000" cy="0"/>
          </a:xfrm>
          <a:prstGeom prst="line">
            <a:avLst/>
          </a:prstGeom>
          <a:ln w="28575">
            <a:solidFill>
              <a:srgbClr val="63627B"/>
            </a:solidFill>
          </a:ln>
        </p:spPr>
        <p:style>
          <a:lnRef idx="1">
            <a:schemeClr val="accent1"/>
          </a:lnRef>
          <a:fillRef idx="0">
            <a:schemeClr val="accent1"/>
          </a:fillRef>
          <a:effectRef idx="0">
            <a:schemeClr val="accent1"/>
          </a:effectRef>
          <a:fontRef idx="minor">
            <a:schemeClr val="tx1"/>
          </a:fontRef>
        </p:style>
      </p:cxnSp>
      <p:sp>
        <p:nvSpPr>
          <p:cNvPr id="12" name="Textfeld 11">
            <a:extLst>
              <a:ext uri="{FF2B5EF4-FFF2-40B4-BE49-F238E27FC236}">
                <a16:creationId xmlns:a16="http://schemas.microsoft.com/office/drawing/2014/main" id="{2A8CE775-4AB9-41B3-B5B0-176ABE52C017}"/>
              </a:ext>
            </a:extLst>
          </p:cNvPr>
          <p:cNvSpPr txBox="1"/>
          <p:nvPr userDrawn="1"/>
        </p:nvSpPr>
        <p:spPr>
          <a:xfrm>
            <a:off x="297724" y="21266"/>
            <a:ext cx="993642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63627B"/>
                </a:solidFill>
                <a:effectLst/>
                <a:uLnTx/>
                <a:uFillTx/>
                <a:latin typeface="Swis721 Md BT" pitchFamily="34" charset="0"/>
                <a:ea typeface="+mn-ea"/>
                <a:cs typeface="+mn-cs"/>
              </a:rPr>
              <a:t>DHK     </a:t>
            </a:r>
            <a:r>
              <a:rPr lang="fr-FR" sz="1800" b="1" kern="1200" dirty="0">
                <a:solidFill>
                  <a:schemeClr val="tx1"/>
                </a:solidFill>
                <a:effectLst/>
                <a:latin typeface="+mn-lt"/>
                <a:ea typeface="+mn-ea"/>
                <a:cs typeface="+mn-cs"/>
              </a:rPr>
              <a:t>Comprendre le contexte des besoins juridiques : comment l'éthique soutient la qualité selon la</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kern="1200" dirty="0">
                <a:solidFill>
                  <a:schemeClr val="tx1"/>
                </a:solidFill>
                <a:effectLst/>
                <a:latin typeface="+mn-lt"/>
                <a:ea typeface="+mn-ea"/>
                <a:cs typeface="+mn-cs"/>
              </a:rPr>
              <a:t>             perspective de l’avocat </a:t>
            </a:r>
            <a:endParaRPr kumimoji="0" lang="de-DE" sz="1600" b="0" i="0" u="none" strike="noStrike" kern="1200" cap="none" spc="0" normalizeH="0" baseline="0" noProof="0" dirty="0">
              <a:ln>
                <a:noFill/>
              </a:ln>
              <a:solidFill>
                <a:srgbClr val="FA7D19"/>
              </a:solidFill>
              <a:effectLst/>
              <a:uLnTx/>
              <a:uFillTx/>
              <a:latin typeface="Swis721 Md BT" panose="020B0604020202020204" pitchFamily="34" charset="0"/>
              <a:ea typeface="+mn-ea"/>
              <a:cs typeface="+mn-cs"/>
            </a:endParaRPr>
          </a:p>
        </p:txBody>
      </p:sp>
      <p:sp>
        <p:nvSpPr>
          <p:cNvPr id="13" name="Datumsplatzhalter 11">
            <a:extLst>
              <a:ext uri="{FF2B5EF4-FFF2-40B4-BE49-F238E27FC236}">
                <a16:creationId xmlns:a16="http://schemas.microsoft.com/office/drawing/2014/main" id="{67BAF18E-883D-4F20-BA18-F39A57B43BAB}"/>
              </a:ext>
            </a:extLst>
          </p:cNvPr>
          <p:cNvSpPr txBox="1">
            <a:spLocks/>
          </p:cNvSpPr>
          <p:nvPr userDrawn="1"/>
        </p:nvSpPr>
        <p:spPr>
          <a:xfrm>
            <a:off x="0" y="6533042"/>
            <a:ext cx="11664619" cy="365125"/>
          </a:xfrm>
          <a:prstGeom prst="rect">
            <a:avLst/>
          </a:prstGeom>
        </p:spPr>
        <p:txBody>
          <a:bodyPr vert="horz" lIns="91440" tIns="45720" rIns="91440" bIns="45720" rtlCol="0" anchor="ctr"/>
          <a:lstStyle>
            <a:lvl1pPr>
              <a:defRPr>
                <a:latin typeface="Times New Roman"/>
                <a:cs typeface="Times New Roman"/>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dirty="0">
                <a:ln>
                  <a:noFill/>
                </a:ln>
                <a:solidFill>
                  <a:srgbClr val="002F5E"/>
                </a:solidFill>
                <a:effectLst/>
                <a:uLnTx/>
                <a:uFillTx/>
                <a:latin typeface="Swis721 BT" pitchFamily="34" charset="0"/>
                <a:ea typeface="+mn-ea"/>
                <a:cs typeface="Times New Roman"/>
              </a:rPr>
              <a:t>© Daniel • Hagelskamp &amp; Kollegen Rechtsanwälte ∙ Steuerberater, Aachen, 2019. Alle Rechte vorbehalten</a:t>
            </a:r>
            <a:r>
              <a:rPr kumimoji="0" lang="de-DE" sz="900" b="0" i="0" u="none" strike="noStrike" kern="1200" cap="none" spc="0" normalizeH="0" baseline="0" noProof="0" dirty="0">
                <a:ln>
                  <a:noFill/>
                </a:ln>
                <a:solidFill>
                  <a:srgbClr val="002F5E"/>
                </a:solidFill>
                <a:effectLst/>
                <a:uLnTx/>
                <a:uFillTx/>
                <a:latin typeface="Times New Roman"/>
                <a:ea typeface="+mn-ea"/>
                <a:cs typeface="Times New Roman"/>
              </a:rPr>
              <a:t>.</a:t>
            </a:r>
            <a:r>
              <a:rPr kumimoji="0" lang="de-DE" sz="1200" b="0" i="0" u="none" strike="noStrike" kern="1200" cap="none" spc="0" normalizeH="0" baseline="0" noProof="0" dirty="0">
                <a:ln>
                  <a:noFill/>
                </a:ln>
                <a:solidFill>
                  <a:prstClr val="black">
                    <a:tint val="75000"/>
                  </a:prstClr>
                </a:solidFill>
                <a:effectLst/>
                <a:uLnTx/>
                <a:uFillTx/>
                <a:latin typeface="Times New Roman"/>
                <a:ea typeface="+mn-ea"/>
                <a:cs typeface="Times New Roman"/>
              </a:rPr>
              <a:t>		</a:t>
            </a:r>
            <a:r>
              <a:rPr kumimoji="0" lang="de-DE" sz="1200" b="0" i="0" u="none" strike="noStrike" kern="1200" cap="none" spc="0" normalizeH="0" baseline="0" noProof="0" dirty="0">
                <a:ln>
                  <a:noFill/>
                </a:ln>
                <a:solidFill>
                  <a:prstClr val="black">
                    <a:tint val="75000"/>
                  </a:prstClr>
                </a:solidFill>
                <a:effectLst/>
                <a:uLnTx/>
                <a:uFillTx/>
                <a:latin typeface="Swis721 BT" pitchFamily="34" charset="0"/>
                <a:ea typeface="+mn-ea"/>
                <a:cs typeface="Times New Roman"/>
              </a:rPr>
              <a:t>      </a:t>
            </a:r>
            <a:r>
              <a:rPr kumimoji="0" lang="de-DE" sz="900" b="0" i="0" u="none" strike="noStrike" kern="1200" cap="none" spc="0" normalizeH="0" baseline="0" noProof="0" dirty="0">
                <a:ln>
                  <a:noFill/>
                </a:ln>
                <a:solidFill>
                  <a:srgbClr val="FF0000"/>
                </a:solidFill>
                <a:effectLst/>
                <a:uLnTx/>
                <a:uFillTx/>
                <a:latin typeface="Swis721 BT" pitchFamily="34" charset="0"/>
                <a:ea typeface="+mn-ea"/>
                <a:cs typeface="Times New Roman"/>
              </a:rPr>
              <a:t>  </a:t>
            </a:r>
            <a:r>
              <a:rPr kumimoji="0" lang="de-DE" sz="1200" b="0" i="0" u="none" strike="noStrike" kern="1200" cap="none" spc="0" normalizeH="0" baseline="0" noProof="0" dirty="0">
                <a:ln>
                  <a:noFill/>
                </a:ln>
                <a:solidFill>
                  <a:prstClr val="black">
                    <a:tint val="75000"/>
                  </a:prstClr>
                </a:solidFill>
                <a:effectLst/>
                <a:uLnTx/>
                <a:uFillTx/>
                <a:latin typeface="Times New Roman"/>
                <a:ea typeface="+mn-ea"/>
                <a:cs typeface="Times New Roman"/>
              </a:rPr>
              <a:t>		</a:t>
            </a:r>
          </a:p>
        </p:txBody>
      </p:sp>
      <p:cxnSp>
        <p:nvCxnSpPr>
          <p:cNvPr id="14" name="Gerader Verbinder 13">
            <a:extLst>
              <a:ext uri="{FF2B5EF4-FFF2-40B4-BE49-F238E27FC236}">
                <a16:creationId xmlns:a16="http://schemas.microsoft.com/office/drawing/2014/main" id="{8B43CDD3-95FC-4D1A-B30B-5CD2AE112859}"/>
              </a:ext>
            </a:extLst>
          </p:cNvPr>
          <p:cNvCxnSpPr>
            <a:cxnSpLocks/>
          </p:cNvCxnSpPr>
          <p:nvPr userDrawn="1"/>
        </p:nvCxnSpPr>
        <p:spPr>
          <a:xfrm>
            <a:off x="1005554" y="19290"/>
            <a:ext cx="0" cy="301363"/>
          </a:xfrm>
          <a:prstGeom prst="line">
            <a:avLst/>
          </a:prstGeom>
          <a:ln w="19050">
            <a:solidFill>
              <a:srgbClr val="63627B"/>
            </a:solidFill>
          </a:ln>
        </p:spPr>
        <p:style>
          <a:lnRef idx="1">
            <a:schemeClr val="accent1"/>
          </a:lnRef>
          <a:fillRef idx="0">
            <a:schemeClr val="accent1"/>
          </a:fillRef>
          <a:effectRef idx="0">
            <a:schemeClr val="accent1"/>
          </a:effectRef>
          <a:fontRef idx="minor">
            <a:schemeClr val="tx1"/>
          </a:fontRef>
        </p:style>
      </p:cxnSp>
      <p:pic>
        <p:nvPicPr>
          <p:cNvPr id="16" name="Grafik 15">
            <a:extLst>
              <a:ext uri="{FF2B5EF4-FFF2-40B4-BE49-F238E27FC236}">
                <a16:creationId xmlns:a16="http://schemas.microsoft.com/office/drawing/2014/main" id="{D341C0E0-5C6B-4835-A4E3-F077BE4E5442}"/>
              </a:ext>
            </a:extLst>
          </p:cNvPr>
          <p:cNvPicPr>
            <a:picLocks noChangeAspect="1"/>
          </p:cNvPicPr>
          <p:nvPr userDrawn="1"/>
        </p:nvPicPr>
        <p:blipFill rotWithShape="1">
          <a:blip r:embed="rId4"/>
          <a:srcRect l="40808" t="4257" r="38812" b="30184"/>
          <a:stretch/>
        </p:blipFill>
        <p:spPr>
          <a:xfrm>
            <a:off x="10571998" y="19290"/>
            <a:ext cx="768452" cy="725760"/>
          </a:xfrm>
          <a:prstGeom prst="rect">
            <a:avLst/>
          </a:prstGeom>
          <a:solidFill>
            <a:srgbClr val="FFFFFF">
              <a:shade val="85000"/>
            </a:srgbClr>
          </a:solidFill>
          <a:ln w="28575" cap="sq">
            <a:noFill/>
            <a:miter lim="800000"/>
          </a:ln>
          <a:effectLst/>
        </p:spPr>
      </p:pic>
    </p:spTree>
    <p:extLst>
      <p:ext uri="{BB962C8B-B14F-4D97-AF65-F5344CB8AC3E}">
        <p14:creationId xmlns:p14="http://schemas.microsoft.com/office/powerpoint/2010/main" val="3417166807"/>
      </p:ext>
    </p:extLst>
  </p:cSld>
  <p:clrMap bg1="lt1" tx1="dk1" bg2="lt2" tx2="dk2" accent1="accent1" accent2="accent2" accent3="accent3" accent4="accent4" accent5="accent5" accent6="accent6" hlink="hlink" folHlink="folHlink"/>
  <p:sldLayoutIdLst>
    <p:sldLayoutId id="2147483649" r:id="rId1"/>
    <p:sldLayoutId id="2147483662" r:id="rId2"/>
  </p:sldLayoutIdLst>
  <p:hf hdr="0"/>
  <p:txStyles>
    <p:titleStyle>
      <a:lvl1pPr algn="l" defTabSz="914400" rtl="0" eaLnBrk="1" latinLnBrk="0" hangingPunct="1">
        <a:lnSpc>
          <a:spcPct val="90000"/>
        </a:lnSpc>
        <a:spcBef>
          <a:spcPct val="0"/>
        </a:spcBef>
        <a:buNone/>
        <a:defRPr sz="2400" kern="1200">
          <a:solidFill>
            <a:srgbClr val="63627B"/>
          </a:solidFill>
          <a:latin typeface="Swis721 Md BT" panose="020B0604020202020204"/>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hyperlink" Target="https://213.217.117.147/owa/redir.aspx?C=FtyadVwbe9ya4tc8pTAbu3NoZTZA_m0ZU-UDayMGQgpOl6HeY1XXCA..&amp;URL=mailto%3aimfeld%40daniel-hagelskamp.de"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E0C81E-42EB-4EC1-93CF-4C5E550859C8}"/>
              </a:ext>
            </a:extLst>
          </p:cNvPr>
          <p:cNvSpPr>
            <a:spLocks noGrp="1"/>
          </p:cNvSpPr>
          <p:nvPr>
            <p:ph type="ctrTitle"/>
            <p:custDataLst>
              <p:tags r:id="rId1"/>
            </p:custDataLst>
          </p:nvPr>
        </p:nvSpPr>
        <p:spPr>
          <a:xfrm>
            <a:off x="1524000" y="2996831"/>
            <a:ext cx="9121541" cy="1257535"/>
          </a:xfrm>
        </p:spPr>
        <p:txBody>
          <a:bodyPr>
            <a:noAutofit/>
          </a:bodyPr>
          <a:lstStyle/>
          <a:p>
            <a:r>
              <a:rPr lang="fr-FR" sz="2000" b="1" dirty="0"/>
              <a:t>Conférence conjointe CCBE-FBE</a:t>
            </a:r>
            <a:br>
              <a:rPr lang="fr-FR" sz="2000" b="1" dirty="0"/>
            </a:br>
            <a:br>
              <a:rPr lang="de-DE" sz="2000" dirty="0"/>
            </a:br>
            <a:r>
              <a:rPr lang="fr-FR" sz="2000" b="1" dirty="0"/>
              <a:t>L’autorégulation et la qualité dans la profession d'avocat</a:t>
            </a:r>
            <a:br>
              <a:rPr lang="de-DE" dirty="0"/>
            </a:br>
            <a:endParaRPr lang="de-DE" sz="4000" b="1" dirty="0">
              <a:solidFill>
                <a:srgbClr val="63627B"/>
              </a:solidFill>
            </a:endParaRPr>
          </a:p>
        </p:txBody>
      </p:sp>
      <p:sp>
        <p:nvSpPr>
          <p:cNvPr id="6" name="Foliennummernplatzhalter 5">
            <a:extLst>
              <a:ext uri="{FF2B5EF4-FFF2-40B4-BE49-F238E27FC236}">
                <a16:creationId xmlns:a16="http://schemas.microsoft.com/office/drawing/2014/main" id="{DEB5206A-3E77-4C8E-AD72-E51AD93806AF}"/>
              </a:ext>
            </a:extLst>
          </p:cNvPr>
          <p:cNvSpPr>
            <a:spLocks noGrp="1"/>
          </p:cNvSpPr>
          <p:nvPr>
            <p:ph type="sldNum" sz="quarter" idx="12"/>
            <p:custDataLst>
              <p:tags r:id="rId2"/>
            </p:custDataLst>
          </p:nvPr>
        </p:nvSpPr>
        <p:spPr>
          <a:xfrm>
            <a:off x="8610600" y="6356350"/>
            <a:ext cx="2743200" cy="365125"/>
          </a:xfrm>
        </p:spPr>
        <p:txBody>
          <a:bodyPr/>
          <a:lstStyle/>
          <a:p>
            <a:fld id="{A7341016-D567-4023-A2FB-3C86621EF396}" type="slidenum">
              <a:rPr lang="de-DE" smtClean="0"/>
              <a:t>1</a:t>
            </a:fld>
            <a:endParaRPr lang="de-DE" dirty="0"/>
          </a:p>
        </p:txBody>
      </p:sp>
      <p:sp>
        <p:nvSpPr>
          <p:cNvPr id="8" name="Rechteck 7">
            <a:extLst>
              <a:ext uri="{FF2B5EF4-FFF2-40B4-BE49-F238E27FC236}">
                <a16:creationId xmlns:a16="http://schemas.microsoft.com/office/drawing/2014/main" id="{651E309C-AE81-48CE-8CA5-C5D2BA07DAA0}"/>
              </a:ext>
            </a:extLst>
          </p:cNvPr>
          <p:cNvSpPr/>
          <p:nvPr>
            <p:custDataLst>
              <p:tags r:id="rId3"/>
            </p:custDataLst>
          </p:nvPr>
        </p:nvSpPr>
        <p:spPr>
          <a:xfrm>
            <a:off x="10257183" y="0"/>
            <a:ext cx="1232452" cy="725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1901B352-0F15-44A4-9B6A-8B6A2317B22F}"/>
              </a:ext>
            </a:extLst>
          </p:cNvPr>
          <p:cNvSpPr txBox="1"/>
          <p:nvPr>
            <p:custDataLst>
              <p:tags r:id="rId4"/>
            </p:custDataLst>
          </p:nvPr>
        </p:nvSpPr>
        <p:spPr>
          <a:xfrm>
            <a:off x="8610600" y="1257912"/>
            <a:ext cx="2406506" cy="646331"/>
          </a:xfrm>
          <a:prstGeom prst="rect">
            <a:avLst/>
          </a:prstGeom>
          <a:noFill/>
        </p:spPr>
        <p:txBody>
          <a:bodyPr wrap="square" rtlCol="0">
            <a:spAutoFit/>
          </a:bodyPr>
          <a:lstStyle/>
          <a:p>
            <a:r>
              <a:rPr lang="de-DE" dirty="0">
                <a:solidFill>
                  <a:srgbClr val="63627B"/>
                </a:solidFill>
                <a:latin typeface="Swis721 Md BT" panose="020B0604020202020204"/>
              </a:rPr>
              <a:t>25 </a:t>
            </a:r>
            <a:r>
              <a:rPr lang="de-DE" dirty="0" err="1">
                <a:solidFill>
                  <a:srgbClr val="63627B"/>
                </a:solidFill>
                <a:latin typeface="Swis721 Md BT" panose="020B0604020202020204"/>
              </a:rPr>
              <a:t>octobre</a:t>
            </a:r>
            <a:r>
              <a:rPr lang="de-DE" dirty="0">
                <a:solidFill>
                  <a:srgbClr val="63627B"/>
                </a:solidFill>
                <a:latin typeface="Swis721 Md BT" panose="020B0604020202020204"/>
              </a:rPr>
              <a:t> 2019</a:t>
            </a:r>
          </a:p>
          <a:p>
            <a:r>
              <a:rPr lang="de-DE" dirty="0" err="1">
                <a:solidFill>
                  <a:srgbClr val="63627B"/>
                </a:solidFill>
                <a:latin typeface="Swis721 Md BT" panose="020B0604020202020204"/>
              </a:rPr>
              <a:t>Lisbonne</a:t>
            </a:r>
            <a:endParaRPr lang="de-DE" dirty="0">
              <a:solidFill>
                <a:srgbClr val="63627B"/>
              </a:solidFill>
              <a:latin typeface="Swis721 Md BT" panose="020B0604020202020204"/>
            </a:endParaRPr>
          </a:p>
        </p:txBody>
      </p:sp>
    </p:spTree>
    <p:extLst>
      <p:ext uri="{BB962C8B-B14F-4D97-AF65-F5344CB8AC3E}">
        <p14:creationId xmlns:p14="http://schemas.microsoft.com/office/powerpoint/2010/main" val="2417314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53960031-9265-4AE2-9D54-83E102570F53}"/>
              </a:ext>
            </a:extLst>
          </p:cNvPr>
          <p:cNvSpPr>
            <a:spLocks noGrp="1"/>
          </p:cNvSpPr>
          <p:nvPr>
            <p:ph idx="1"/>
            <p:custDataLst>
              <p:tags r:id="rId1"/>
            </p:custDataLst>
          </p:nvPr>
        </p:nvSpPr>
        <p:spPr/>
        <p:txBody>
          <a:bodyPr>
            <a:normAutofit fontScale="92500" lnSpcReduction="20000"/>
          </a:bodyPr>
          <a:lstStyle/>
          <a:p>
            <a:pPr marL="0" indent="0">
              <a:buNone/>
            </a:pPr>
            <a:r>
              <a:rPr lang="fr-FR" u="sng" dirty="0"/>
              <a:t>6. 1871-1933 : Une déontologie nationale et l’amorce de l’indépendance de la profession</a:t>
            </a:r>
            <a:endParaRPr lang="de-DE" dirty="0"/>
          </a:p>
          <a:p>
            <a:pPr algn="just">
              <a:buFont typeface="Wingdings" panose="05000000000000000000" pitchFamily="2" charset="2"/>
              <a:buChar char="Ø"/>
            </a:pPr>
            <a:r>
              <a:rPr lang="fr-FR" dirty="0"/>
              <a:t>1871 : Fondation du Deutscher Anwaltverein plaidant pour une déontologie nationale garantissant la liberté de l’avocature </a:t>
            </a:r>
            <a:endParaRPr lang="de-DE" dirty="0"/>
          </a:p>
          <a:p>
            <a:pPr algn="just">
              <a:buFont typeface="Wingdings" panose="05000000000000000000" pitchFamily="2" charset="2"/>
              <a:buChar char="Ø"/>
            </a:pPr>
            <a:r>
              <a:rPr lang="fr-FR" dirty="0"/>
              <a:t>1878 : Rechtsanwaltsordnung. </a:t>
            </a:r>
            <a:endParaRPr lang="de-DE" dirty="0"/>
          </a:p>
          <a:p>
            <a:pPr algn="just">
              <a:buFont typeface="Wingdings" panose="05000000000000000000" pitchFamily="2" charset="2"/>
              <a:buChar char="Ø"/>
            </a:pPr>
            <a:r>
              <a:rPr lang="fr-FR" dirty="0"/>
              <a:t>L'importance de la fonction judiciaire de la profession d'avocat et de l'autorégulation reconnues par l’État ;  barreaux regionaux dans les arondissements judiciaires des cours d’appel ayant la qualité d'organismes de droit public. </a:t>
            </a:r>
            <a:endParaRPr lang="de-DE" dirty="0"/>
          </a:p>
          <a:p>
            <a:pPr algn="just">
              <a:buFont typeface="Wingdings" panose="05000000000000000000" pitchFamily="2" charset="2"/>
              <a:buChar char="Ø"/>
            </a:pPr>
            <a:r>
              <a:rPr lang="fr-FR" dirty="0"/>
              <a:t>Le débat contradictoire rétabli.</a:t>
            </a:r>
            <a:endParaRPr lang="de-DE" dirty="0"/>
          </a:p>
          <a:p>
            <a:pPr algn="just">
              <a:buFont typeface="Wingdings" panose="05000000000000000000" pitchFamily="2" charset="2"/>
              <a:buChar char="Ø"/>
            </a:pPr>
            <a:r>
              <a:rPr lang="fr-FR" dirty="0"/>
              <a:t>1932,  loi relative à l’établissement du barreau national. </a:t>
            </a:r>
            <a:endParaRPr lang="de-DE" dirty="0"/>
          </a:p>
          <a:p>
            <a:endParaRPr lang="de-DE" dirty="0"/>
          </a:p>
        </p:txBody>
      </p:sp>
      <p:sp>
        <p:nvSpPr>
          <p:cNvPr id="3" name="Titel 2">
            <a:extLst>
              <a:ext uri="{FF2B5EF4-FFF2-40B4-BE49-F238E27FC236}">
                <a16:creationId xmlns:a16="http://schemas.microsoft.com/office/drawing/2014/main" id="{1183A812-AE1B-4CE0-90B7-96324D24F045}"/>
              </a:ext>
            </a:extLst>
          </p:cNvPr>
          <p:cNvSpPr>
            <a:spLocks noGrp="1"/>
          </p:cNvSpPr>
          <p:nvPr>
            <p:ph type="title"/>
            <p:custDataLst>
              <p:tags r:id="rId2"/>
            </p:custDataLst>
          </p:nvPr>
        </p:nvSpPr>
        <p:spPr/>
        <p:txBody>
          <a:bodyPr/>
          <a:lstStyle/>
          <a:p>
            <a:endParaRPr lang="de-DE"/>
          </a:p>
        </p:txBody>
      </p:sp>
    </p:spTree>
    <p:extLst>
      <p:ext uri="{BB962C8B-B14F-4D97-AF65-F5344CB8AC3E}">
        <p14:creationId xmlns:p14="http://schemas.microsoft.com/office/powerpoint/2010/main" val="2573559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FA3F0717-122E-4469-A7A9-A032BC74557B}"/>
              </a:ext>
            </a:extLst>
          </p:cNvPr>
          <p:cNvSpPr>
            <a:spLocks noGrp="1"/>
          </p:cNvSpPr>
          <p:nvPr>
            <p:ph idx="1"/>
            <p:custDataLst>
              <p:tags r:id="rId1"/>
            </p:custDataLst>
          </p:nvPr>
        </p:nvSpPr>
        <p:spPr/>
        <p:txBody>
          <a:bodyPr/>
          <a:lstStyle/>
          <a:p>
            <a:pPr marL="0" indent="0">
              <a:buNone/>
            </a:pPr>
            <a:r>
              <a:rPr lang="fr-FR" u="sng" dirty="0"/>
              <a:t>7. 1933 – 1945: Voyage au bout de la nuit</a:t>
            </a:r>
            <a:endParaRPr lang="de-DE" dirty="0"/>
          </a:p>
          <a:p>
            <a:pPr algn="just">
              <a:buFont typeface="Wingdings" panose="05000000000000000000" pitchFamily="2" charset="2"/>
              <a:buChar char="Ø"/>
            </a:pPr>
            <a:r>
              <a:rPr lang="fr-FR" dirty="0"/>
              <a:t>1935 : Mise sous tutelle du barreau national et des barreaux régionaux.</a:t>
            </a:r>
            <a:endParaRPr lang="de-DE" dirty="0"/>
          </a:p>
          <a:p>
            <a:pPr algn="just">
              <a:buFont typeface="Wingdings" panose="05000000000000000000" pitchFamily="2" charset="2"/>
              <a:buChar char="Ø"/>
            </a:pPr>
            <a:r>
              <a:rPr lang="fr-FR" dirty="0"/>
              <a:t>L’avocature comme instrument de l’idéologie national-socialiste. </a:t>
            </a:r>
            <a:endParaRPr lang="de-DE" dirty="0"/>
          </a:p>
          <a:p>
            <a:pPr algn="just">
              <a:buFont typeface="Wingdings" panose="05000000000000000000" pitchFamily="2" charset="2"/>
              <a:buChar char="Ø"/>
            </a:pPr>
            <a:r>
              <a:rPr lang="fr-FR" dirty="0"/>
              <a:t>1936 : Remplacement de la Rechtsanwaltsordnung de 1878 par la Reichsrechtsanwaltsordnung, fin de l’avocature indépendante.</a:t>
            </a:r>
            <a:endParaRPr lang="de-DE" dirty="0"/>
          </a:p>
          <a:p>
            <a:endParaRPr lang="de-DE" dirty="0"/>
          </a:p>
        </p:txBody>
      </p:sp>
      <p:sp>
        <p:nvSpPr>
          <p:cNvPr id="3" name="Titel 2">
            <a:extLst>
              <a:ext uri="{FF2B5EF4-FFF2-40B4-BE49-F238E27FC236}">
                <a16:creationId xmlns:a16="http://schemas.microsoft.com/office/drawing/2014/main" id="{E0BC5C29-F76A-4ADF-A98B-9D4D13A04FA9}"/>
              </a:ext>
            </a:extLst>
          </p:cNvPr>
          <p:cNvSpPr>
            <a:spLocks noGrp="1"/>
          </p:cNvSpPr>
          <p:nvPr>
            <p:ph type="title"/>
            <p:custDataLst>
              <p:tags r:id="rId2"/>
            </p:custDataLst>
          </p:nvPr>
        </p:nvSpPr>
        <p:spPr/>
        <p:txBody>
          <a:bodyPr/>
          <a:lstStyle/>
          <a:p>
            <a:endParaRPr lang="de-DE"/>
          </a:p>
        </p:txBody>
      </p:sp>
    </p:spTree>
    <p:extLst>
      <p:ext uri="{BB962C8B-B14F-4D97-AF65-F5344CB8AC3E}">
        <p14:creationId xmlns:p14="http://schemas.microsoft.com/office/powerpoint/2010/main" val="492624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0FA3DE3E-ADBB-4070-9B3B-F8F716A94A2F}"/>
              </a:ext>
            </a:extLst>
          </p:cNvPr>
          <p:cNvSpPr>
            <a:spLocks noGrp="1"/>
          </p:cNvSpPr>
          <p:nvPr>
            <p:ph idx="1"/>
            <p:custDataLst>
              <p:tags r:id="rId1"/>
            </p:custDataLst>
          </p:nvPr>
        </p:nvSpPr>
        <p:spPr/>
        <p:txBody>
          <a:bodyPr>
            <a:normAutofit/>
          </a:bodyPr>
          <a:lstStyle/>
          <a:p>
            <a:pPr marL="0" indent="0">
              <a:buNone/>
            </a:pPr>
            <a:r>
              <a:rPr lang="fr-FR" u="sng" dirty="0"/>
              <a:t>8. 1949 – 2019 : L’avocat et la démocratie:  Une liberté chèrement acquise –</a:t>
            </a:r>
          </a:p>
          <a:p>
            <a:pPr>
              <a:buFont typeface="Wingdings" panose="05000000000000000000" pitchFamily="2" charset="2"/>
              <a:buChar char="Ø"/>
            </a:pPr>
            <a:r>
              <a:rPr lang="fr-FR" dirty="0"/>
              <a:t>1949 : Naissance de la RFA. </a:t>
            </a:r>
            <a:endParaRPr lang="de-DE" dirty="0"/>
          </a:p>
          <a:p>
            <a:pPr algn="just">
              <a:buFont typeface="Wingdings" panose="05000000000000000000" pitchFamily="2" charset="2"/>
              <a:buChar char="Ø"/>
            </a:pPr>
            <a:r>
              <a:rPr lang="fr-FR" dirty="0"/>
              <a:t>Restauration de l’autorégulation des barreaux.</a:t>
            </a:r>
            <a:endParaRPr lang="de-DE" dirty="0"/>
          </a:p>
          <a:p>
            <a:pPr algn="just">
              <a:buFont typeface="Wingdings" panose="05000000000000000000" pitchFamily="2" charset="2"/>
              <a:buChar char="Ø"/>
            </a:pPr>
            <a:r>
              <a:rPr lang="fr-FR" dirty="0"/>
              <a:t>1959 : Naissance du barreau fédéral (BRAK). </a:t>
            </a:r>
            <a:endParaRPr lang="de-DE" dirty="0"/>
          </a:p>
          <a:p>
            <a:pPr algn="just">
              <a:buFont typeface="Wingdings" panose="05000000000000000000" pitchFamily="2" charset="2"/>
              <a:buChar char="Ø"/>
            </a:pPr>
            <a:r>
              <a:rPr lang="fr-FR" dirty="0"/>
              <a:t>Reconnaissance de l'indépendance de la profession d'avocat et de son rôle constitutionnel dans la jurisprudence de la Cour Constitutionnelle allemande et par la Cour Européenne de Justice dans l'arrêt Wouters. </a:t>
            </a:r>
            <a:endParaRPr lang="de-DE" dirty="0"/>
          </a:p>
          <a:p>
            <a:endParaRPr lang="de-DE" dirty="0"/>
          </a:p>
        </p:txBody>
      </p:sp>
      <p:sp>
        <p:nvSpPr>
          <p:cNvPr id="3" name="Titel 2">
            <a:extLst>
              <a:ext uri="{FF2B5EF4-FFF2-40B4-BE49-F238E27FC236}">
                <a16:creationId xmlns:a16="http://schemas.microsoft.com/office/drawing/2014/main" id="{E5F1FFAF-7D5A-4997-BF11-CEBA33DC2C8F}"/>
              </a:ext>
            </a:extLst>
          </p:cNvPr>
          <p:cNvSpPr>
            <a:spLocks noGrp="1"/>
          </p:cNvSpPr>
          <p:nvPr>
            <p:ph type="title"/>
            <p:custDataLst>
              <p:tags r:id="rId2"/>
            </p:custDataLst>
          </p:nvPr>
        </p:nvSpPr>
        <p:spPr/>
        <p:txBody>
          <a:bodyPr/>
          <a:lstStyle/>
          <a:p>
            <a:endParaRPr lang="de-DE"/>
          </a:p>
        </p:txBody>
      </p:sp>
    </p:spTree>
    <p:extLst>
      <p:ext uri="{BB962C8B-B14F-4D97-AF65-F5344CB8AC3E}">
        <p14:creationId xmlns:p14="http://schemas.microsoft.com/office/powerpoint/2010/main" val="1607427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B2B1E31-BB9D-4876-909D-4F275B6CC6AE}"/>
              </a:ext>
            </a:extLst>
          </p:cNvPr>
          <p:cNvSpPr>
            <a:spLocks noGrp="1"/>
          </p:cNvSpPr>
          <p:nvPr>
            <p:ph idx="1"/>
            <p:custDataLst>
              <p:tags r:id="rId1"/>
            </p:custDataLst>
          </p:nvPr>
        </p:nvSpPr>
        <p:spPr/>
        <p:txBody>
          <a:bodyPr>
            <a:normAutofit lnSpcReduction="10000"/>
          </a:bodyPr>
          <a:lstStyle/>
          <a:p>
            <a:pPr marL="0" lvl="0" indent="0">
              <a:buNone/>
            </a:pPr>
            <a:r>
              <a:rPr lang="fr-FR" b="1" dirty="0"/>
              <a:t>III. Conclusion</a:t>
            </a:r>
            <a:endParaRPr lang="de-DE" dirty="0"/>
          </a:p>
          <a:p>
            <a:pPr algn="just">
              <a:buFont typeface="Wingdings" panose="05000000000000000000" pitchFamily="2" charset="2"/>
              <a:buChar char="Ø"/>
            </a:pPr>
            <a:r>
              <a:rPr lang="fr-FR" dirty="0"/>
              <a:t>L'histoire démontre l'importance de la libre avocature pour le bon fonctionnement de la justice. </a:t>
            </a:r>
            <a:endParaRPr lang="de-DE" dirty="0"/>
          </a:p>
          <a:p>
            <a:pPr algn="just">
              <a:buFont typeface="Wingdings" panose="05000000000000000000" pitchFamily="2" charset="2"/>
              <a:buChar char="Ø"/>
            </a:pPr>
            <a:r>
              <a:rPr lang="fr-FR" dirty="0"/>
              <a:t>L’autorégulation de l’avocature est un instrument nécessaire pour préserver les valeurs fondamentales de la profession. </a:t>
            </a:r>
            <a:endParaRPr lang="de-DE" dirty="0"/>
          </a:p>
          <a:p>
            <a:pPr algn="just">
              <a:buFont typeface="Wingdings" panose="05000000000000000000" pitchFamily="2" charset="2"/>
              <a:buChar char="Ø"/>
            </a:pPr>
            <a:r>
              <a:rPr lang="fr-FR" i="1" dirty="0"/>
              <a:t> « Personne ne prétend que la démocratie est parfaite ou omnisciente. En effet, on a pu dire qu'elle était la pire forme de gouvernement à l'exception de toutes celles qui ont été essayées au fil du temps</a:t>
            </a:r>
            <a:r>
              <a:rPr lang="fr-FR" dirty="0"/>
              <a:t>. » Il en est de même avec l’autorégulation de notre profession.</a:t>
            </a:r>
            <a:endParaRPr lang="de-DE" dirty="0"/>
          </a:p>
          <a:p>
            <a:endParaRPr lang="de-DE" dirty="0"/>
          </a:p>
          <a:p>
            <a:endParaRPr lang="de-DE" dirty="0"/>
          </a:p>
        </p:txBody>
      </p:sp>
      <p:sp>
        <p:nvSpPr>
          <p:cNvPr id="3" name="Titel 2">
            <a:extLst>
              <a:ext uri="{FF2B5EF4-FFF2-40B4-BE49-F238E27FC236}">
                <a16:creationId xmlns:a16="http://schemas.microsoft.com/office/drawing/2014/main" id="{45118FA9-5E83-4849-B277-EEAE63421D59}"/>
              </a:ext>
            </a:extLst>
          </p:cNvPr>
          <p:cNvSpPr>
            <a:spLocks noGrp="1"/>
          </p:cNvSpPr>
          <p:nvPr>
            <p:ph type="title"/>
            <p:custDataLst>
              <p:tags r:id="rId2"/>
            </p:custDataLst>
          </p:nvPr>
        </p:nvSpPr>
        <p:spPr/>
        <p:txBody>
          <a:bodyPr/>
          <a:lstStyle/>
          <a:p>
            <a:endParaRPr lang="de-DE"/>
          </a:p>
        </p:txBody>
      </p:sp>
    </p:spTree>
    <p:extLst>
      <p:ext uri="{BB962C8B-B14F-4D97-AF65-F5344CB8AC3E}">
        <p14:creationId xmlns:p14="http://schemas.microsoft.com/office/powerpoint/2010/main" val="188899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3BB0FC7-3BB6-47F0-A553-73D9989890E6}"/>
              </a:ext>
            </a:extLst>
          </p:cNvPr>
          <p:cNvSpPr>
            <a:spLocks noGrp="1"/>
          </p:cNvSpPr>
          <p:nvPr>
            <p:ph idx="1"/>
            <p:custDataLst>
              <p:tags r:id="rId1"/>
            </p:custDataLst>
          </p:nvPr>
        </p:nvSpPr>
        <p:spPr/>
        <p:txBody>
          <a:bodyPr>
            <a:normAutofit/>
          </a:bodyPr>
          <a:lstStyle/>
          <a:p>
            <a:pPr marL="0" indent="0">
              <a:buNone/>
            </a:pPr>
            <a:endParaRPr lang="fr-FR" dirty="0"/>
          </a:p>
          <a:p>
            <a:pPr marL="0" indent="0" algn="ctr">
              <a:buNone/>
            </a:pPr>
            <a:r>
              <a:rPr lang="fr-FR" dirty="0">
                <a:solidFill>
                  <a:srgbClr val="FF0000"/>
                </a:solidFill>
              </a:rPr>
              <a:t>Merci de votre attention !</a:t>
            </a:r>
          </a:p>
          <a:p>
            <a:pPr marL="0" indent="0" algn="just">
              <a:buNone/>
            </a:pPr>
            <a:endParaRPr lang="de-DE" dirty="0"/>
          </a:p>
          <a:p>
            <a:pPr marL="0" indent="0" algn="just">
              <a:buNone/>
            </a:pPr>
            <a:r>
              <a:rPr lang="de-DE" dirty="0"/>
              <a:t>Guido Imfeld</a:t>
            </a:r>
          </a:p>
          <a:p>
            <a:pPr marL="0" indent="0" algn="just">
              <a:buNone/>
            </a:pPr>
            <a:r>
              <a:rPr lang="fr-FR" dirty="0"/>
              <a:t>Vice-bâtonnier du barreau de Cologne (Rechtsanwaltskammer Köln), avocat associé chez Daniel Hagelskamp &amp; Kollegen (Aix-la-Chapelle/Liège)</a:t>
            </a:r>
            <a:r>
              <a:rPr lang="de-DE" dirty="0"/>
              <a:t>                              </a:t>
            </a:r>
          </a:p>
          <a:p>
            <a:pPr marL="0" indent="0">
              <a:buNone/>
            </a:pPr>
            <a:r>
              <a:rPr lang="de-DE" u="sng" dirty="0">
                <a:hlinkClick r:id="rId4">
                  <a:extLst>
                    <a:ext uri="{A12FA001-AC4F-418D-AE19-62706E023703}">
                      <ahyp:hlinkClr xmlns:ahyp="http://schemas.microsoft.com/office/drawing/2018/hyperlinkcolor" val="tx"/>
                    </a:ext>
                  </a:extLst>
                </a:hlinkClick>
              </a:rPr>
              <a:t>imfeld@daniel-hagelskamp.de</a:t>
            </a:r>
            <a:endParaRPr lang="de-DE" u="sng" dirty="0"/>
          </a:p>
          <a:p>
            <a:pPr marL="0" indent="0">
              <a:buNone/>
            </a:pPr>
            <a:endParaRPr lang="de-DE" dirty="0"/>
          </a:p>
        </p:txBody>
      </p:sp>
      <p:sp>
        <p:nvSpPr>
          <p:cNvPr id="3" name="Titel 2">
            <a:extLst>
              <a:ext uri="{FF2B5EF4-FFF2-40B4-BE49-F238E27FC236}">
                <a16:creationId xmlns:a16="http://schemas.microsoft.com/office/drawing/2014/main" id="{4DC1F9EE-9E25-48DC-B087-DE652FE4DE56}"/>
              </a:ext>
            </a:extLst>
          </p:cNvPr>
          <p:cNvSpPr>
            <a:spLocks noGrp="1"/>
          </p:cNvSpPr>
          <p:nvPr>
            <p:ph type="title"/>
            <p:custDataLst>
              <p:tags r:id="rId2"/>
            </p:custDataLst>
          </p:nvPr>
        </p:nvSpPr>
        <p:spPr/>
        <p:txBody>
          <a:bodyPr/>
          <a:lstStyle/>
          <a:p>
            <a:endParaRPr lang="de-DE"/>
          </a:p>
        </p:txBody>
      </p:sp>
    </p:spTree>
    <p:extLst>
      <p:ext uri="{BB962C8B-B14F-4D97-AF65-F5344CB8AC3E}">
        <p14:creationId xmlns:p14="http://schemas.microsoft.com/office/powerpoint/2010/main" val="385319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28D61C8A-585D-4760-85B9-CF66CE7B2B60}"/>
              </a:ext>
            </a:extLst>
          </p:cNvPr>
          <p:cNvSpPr>
            <a:spLocks noGrp="1"/>
          </p:cNvSpPr>
          <p:nvPr>
            <p:ph idx="1"/>
            <p:custDataLst>
              <p:tags r:id="rId1"/>
            </p:custDataLst>
          </p:nvPr>
        </p:nvSpPr>
        <p:spPr/>
        <p:txBody>
          <a:bodyPr/>
          <a:lstStyle/>
          <a:p>
            <a:pPr marL="0" indent="0" algn="just">
              <a:buNone/>
            </a:pPr>
            <a:r>
              <a:rPr lang="fr-FR" b="1" dirty="0"/>
              <a:t>II</a:t>
            </a:r>
            <a:r>
              <a:rPr lang="fr-FR" b="1" baseline="30000" dirty="0"/>
              <a:t>e</a:t>
            </a:r>
            <a:r>
              <a:rPr lang="fr-FR" b="1" dirty="0"/>
              <a:t> panel - Les défis de l'autorégulation : l'autorégulation est-elle la garantie d’une qualité accrue ?</a:t>
            </a:r>
            <a:endParaRPr lang="de-DE" dirty="0"/>
          </a:p>
          <a:p>
            <a:pPr marL="0" indent="0" algn="just">
              <a:buNone/>
            </a:pPr>
            <a:r>
              <a:rPr lang="fr-FR" b="1" dirty="0"/>
              <a:t>Comprendre le contexte des besoins juridiques : Comment l'éthique soutient la qualité selon la perspective de l’avocat </a:t>
            </a:r>
          </a:p>
          <a:p>
            <a:pPr marL="0" indent="0" algn="just">
              <a:buNone/>
            </a:pPr>
            <a:r>
              <a:rPr lang="fr-FR" b="1" dirty="0"/>
              <a:t>	ou:</a:t>
            </a:r>
            <a:endParaRPr lang="de-DE" dirty="0"/>
          </a:p>
          <a:p>
            <a:pPr marL="0" indent="0" algn="just">
              <a:buNone/>
            </a:pPr>
            <a:r>
              <a:rPr lang="fr-FR" b="1" dirty="0"/>
              <a:t>Le manteau noir du vilain : la robe d'honneur d'une profession fière de ses valeurs.</a:t>
            </a:r>
            <a:endParaRPr lang="de-DE" dirty="0"/>
          </a:p>
          <a:p>
            <a:endParaRPr lang="de-DE" dirty="0"/>
          </a:p>
        </p:txBody>
      </p:sp>
      <p:sp>
        <p:nvSpPr>
          <p:cNvPr id="3" name="Titel 2">
            <a:extLst>
              <a:ext uri="{FF2B5EF4-FFF2-40B4-BE49-F238E27FC236}">
                <a16:creationId xmlns:a16="http://schemas.microsoft.com/office/drawing/2014/main" id="{00A1FD58-08DC-40E6-884B-9DE7943C3CB8}"/>
              </a:ext>
            </a:extLst>
          </p:cNvPr>
          <p:cNvSpPr>
            <a:spLocks noGrp="1"/>
          </p:cNvSpPr>
          <p:nvPr>
            <p:ph type="title"/>
            <p:custDataLst>
              <p:tags r:id="rId2"/>
            </p:custDataLst>
          </p:nvPr>
        </p:nvSpPr>
        <p:spPr/>
        <p:txBody>
          <a:bodyPr/>
          <a:lstStyle/>
          <a:p>
            <a:endParaRPr lang="de-DE"/>
          </a:p>
        </p:txBody>
      </p:sp>
    </p:spTree>
    <p:extLst>
      <p:ext uri="{BB962C8B-B14F-4D97-AF65-F5344CB8AC3E}">
        <p14:creationId xmlns:p14="http://schemas.microsoft.com/office/powerpoint/2010/main" val="1646827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5877735B-91AB-44D1-8042-7B50139BA84A}"/>
              </a:ext>
            </a:extLst>
          </p:cNvPr>
          <p:cNvSpPr>
            <a:spLocks noGrp="1"/>
          </p:cNvSpPr>
          <p:nvPr>
            <p:ph idx="1"/>
            <p:custDataLst>
              <p:tags r:id="rId1"/>
            </p:custDataLst>
          </p:nvPr>
        </p:nvSpPr>
        <p:spPr/>
        <p:txBody>
          <a:bodyPr>
            <a:normAutofit fontScale="85000" lnSpcReduction="10000"/>
          </a:bodyPr>
          <a:lstStyle/>
          <a:p>
            <a:pPr marL="0" lvl="0" indent="0">
              <a:buNone/>
            </a:pPr>
            <a:r>
              <a:rPr lang="fr-FR" b="1" dirty="0"/>
              <a:t>	I. Introduction</a:t>
            </a:r>
            <a:endParaRPr lang="de-DE" dirty="0"/>
          </a:p>
          <a:p>
            <a:pPr algn="just">
              <a:buFont typeface="Wingdings" panose="05000000000000000000" pitchFamily="2" charset="2"/>
              <a:buChar char="Ø"/>
            </a:pPr>
            <a:r>
              <a:rPr lang="fr-FR" dirty="0"/>
              <a:t>L'avocat est un prestataire de services. Il remplit sa fonction d’agent de justice par le truchement de son service. </a:t>
            </a:r>
            <a:endParaRPr lang="de-DE" dirty="0"/>
          </a:p>
          <a:p>
            <a:pPr algn="just">
              <a:buFont typeface="Wingdings" panose="05000000000000000000" pitchFamily="2" charset="2"/>
              <a:buChar char="Ø"/>
            </a:pPr>
            <a:r>
              <a:rPr lang="fr-FR" dirty="0"/>
              <a:t>Les valeurs fondamentales de notre profession sont indissociables de la qualité de nos prestations. </a:t>
            </a:r>
            <a:endParaRPr lang="de-DE" dirty="0"/>
          </a:p>
          <a:p>
            <a:pPr algn="just">
              <a:buFont typeface="Wingdings" panose="05000000000000000000" pitchFamily="2" charset="2"/>
              <a:buChar char="Ø"/>
            </a:pPr>
            <a:r>
              <a:rPr lang="fr-FR" dirty="0"/>
              <a:t>La protection des valeurs fondamentales rend nécessaire de restreindre la libre prestation de nos services au moyen de la déontologie afin de répondre à notre vocation d’agents chargés de l'administration de la justice.</a:t>
            </a:r>
            <a:endParaRPr lang="de-DE" dirty="0"/>
          </a:p>
          <a:p>
            <a:pPr algn="just">
              <a:buFont typeface="Wingdings" panose="05000000000000000000" pitchFamily="2" charset="2"/>
              <a:buChar char="Ø"/>
            </a:pPr>
            <a:r>
              <a:rPr lang="fr-FR" dirty="0"/>
              <a:t>L'histoire semble suggérer que l’autorégulation de la profession est une condition sine qua non pour le respect de la déontologie et l'indépendance de l’avocature. En même temps, l’État de droit est étroitement lié à la liberté et l’indépendance de l’avocature.</a:t>
            </a:r>
            <a:endParaRPr lang="de-DE" dirty="0"/>
          </a:p>
          <a:p>
            <a:pPr marL="0" indent="0">
              <a:buNone/>
            </a:pPr>
            <a:endParaRPr lang="de-DE" dirty="0"/>
          </a:p>
        </p:txBody>
      </p:sp>
      <p:sp>
        <p:nvSpPr>
          <p:cNvPr id="3" name="Titel 2">
            <a:extLst>
              <a:ext uri="{FF2B5EF4-FFF2-40B4-BE49-F238E27FC236}">
                <a16:creationId xmlns:a16="http://schemas.microsoft.com/office/drawing/2014/main" id="{75A1E426-909F-430B-B3CF-737E780AFF82}"/>
              </a:ext>
            </a:extLst>
          </p:cNvPr>
          <p:cNvSpPr>
            <a:spLocks noGrp="1"/>
          </p:cNvSpPr>
          <p:nvPr>
            <p:ph type="title"/>
            <p:custDataLst>
              <p:tags r:id="rId2"/>
            </p:custDataLst>
          </p:nvPr>
        </p:nvSpPr>
        <p:spPr/>
        <p:txBody>
          <a:bodyPr/>
          <a:lstStyle/>
          <a:p>
            <a:endParaRPr lang="de-DE"/>
          </a:p>
        </p:txBody>
      </p:sp>
    </p:spTree>
    <p:extLst>
      <p:ext uri="{BB962C8B-B14F-4D97-AF65-F5344CB8AC3E}">
        <p14:creationId xmlns:p14="http://schemas.microsoft.com/office/powerpoint/2010/main" val="1806264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A9BFF6BC-65B7-41E6-A397-8008F3939A7D}"/>
              </a:ext>
            </a:extLst>
          </p:cNvPr>
          <p:cNvSpPr>
            <a:spLocks noGrp="1"/>
          </p:cNvSpPr>
          <p:nvPr>
            <p:ph idx="1"/>
            <p:custDataLst>
              <p:tags r:id="rId1"/>
            </p:custDataLst>
          </p:nvPr>
        </p:nvSpPr>
        <p:spPr/>
        <p:txBody>
          <a:bodyPr/>
          <a:lstStyle/>
          <a:p>
            <a:pPr marL="0" lvl="0" indent="0">
              <a:buNone/>
            </a:pPr>
            <a:r>
              <a:rPr lang="fr-FR" b="1" dirty="0"/>
              <a:t>II. Une Brève Histoire des Avocats en Prusse et Allemagne – Entre Contrôle de l’État et Indépendance</a:t>
            </a:r>
            <a:endParaRPr lang="de-DE" dirty="0"/>
          </a:p>
          <a:p>
            <a:pPr algn="just">
              <a:buFont typeface="Wingdings" panose="05000000000000000000" pitchFamily="2" charset="2"/>
              <a:buChar char="Ø"/>
            </a:pPr>
            <a:r>
              <a:rPr lang="fr-FR" dirty="0"/>
              <a:t>La bonne administration de la justice, demande-t-elle une tutelle de l’État ou tout au contraire une indépendance des avocats pour qu’ils puissent remplir leur fonction d’agents de justice obéissant à un impératif déontologique, garant de la qualité de leurs services ? </a:t>
            </a:r>
          </a:p>
          <a:p>
            <a:pPr algn="just">
              <a:buFont typeface="Wingdings" panose="05000000000000000000" pitchFamily="2" charset="2"/>
              <a:buChar char="Ø"/>
            </a:pPr>
            <a:r>
              <a:rPr lang="fr-FR" dirty="0"/>
              <a:t>Nous allons voir que l’histoire prussienne et allemande fut un vrai laboratoire et que l’histoire semble avoir tranché.</a:t>
            </a:r>
            <a:endParaRPr lang="de-DE" dirty="0"/>
          </a:p>
          <a:p>
            <a:pPr marL="0" indent="0">
              <a:buNone/>
            </a:pPr>
            <a:endParaRPr lang="de-DE" dirty="0"/>
          </a:p>
          <a:p>
            <a:endParaRPr lang="de-DE" dirty="0"/>
          </a:p>
        </p:txBody>
      </p:sp>
      <p:sp>
        <p:nvSpPr>
          <p:cNvPr id="3" name="Titel 2">
            <a:extLst>
              <a:ext uri="{FF2B5EF4-FFF2-40B4-BE49-F238E27FC236}">
                <a16:creationId xmlns:a16="http://schemas.microsoft.com/office/drawing/2014/main" id="{8EF3B843-0D84-4230-B239-10857A599CA0}"/>
              </a:ext>
            </a:extLst>
          </p:cNvPr>
          <p:cNvSpPr>
            <a:spLocks noGrp="1"/>
          </p:cNvSpPr>
          <p:nvPr>
            <p:ph type="title"/>
            <p:custDataLst>
              <p:tags r:id="rId2"/>
            </p:custDataLst>
          </p:nvPr>
        </p:nvSpPr>
        <p:spPr/>
        <p:txBody>
          <a:bodyPr/>
          <a:lstStyle/>
          <a:p>
            <a:endParaRPr lang="de-DE"/>
          </a:p>
        </p:txBody>
      </p:sp>
    </p:spTree>
    <p:extLst>
      <p:ext uri="{BB962C8B-B14F-4D97-AF65-F5344CB8AC3E}">
        <p14:creationId xmlns:p14="http://schemas.microsoft.com/office/powerpoint/2010/main" val="2157899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0893198F-30AE-445D-8328-8BE7704FA79C}"/>
              </a:ext>
            </a:extLst>
          </p:cNvPr>
          <p:cNvSpPr>
            <a:spLocks noGrp="1"/>
          </p:cNvSpPr>
          <p:nvPr>
            <p:ph idx="1"/>
            <p:custDataLst>
              <p:tags r:id="rId1"/>
            </p:custDataLst>
          </p:nvPr>
        </p:nvSpPr>
        <p:spPr/>
        <p:txBody>
          <a:bodyPr>
            <a:normAutofit lnSpcReduction="10000"/>
          </a:bodyPr>
          <a:lstStyle/>
          <a:p>
            <a:pPr marL="0" indent="0">
              <a:buNone/>
            </a:pPr>
            <a:r>
              <a:rPr lang="fr-FR" u="sng" dirty="0"/>
              <a:t>1. 1713-1721 - Une Justice débordée et coûteuse : Les Réformes Cammanniennes </a:t>
            </a:r>
            <a:endParaRPr lang="de-DE" dirty="0"/>
          </a:p>
          <a:p>
            <a:pPr algn="just">
              <a:buFont typeface="Wingdings" panose="05000000000000000000" pitchFamily="2" charset="2"/>
              <a:buChar char="Ø"/>
            </a:pPr>
            <a:r>
              <a:rPr lang="fr-FR" sz="2600" dirty="0"/>
              <a:t>Raccourcir les procédures et d’en réduire les coûts. Le moyen : Mettre les avocats sous contrôle de l'État. </a:t>
            </a:r>
            <a:endParaRPr lang="de-DE" sz="2600" dirty="0"/>
          </a:p>
          <a:p>
            <a:pPr algn="just">
              <a:buFont typeface="Wingdings" panose="05000000000000000000" pitchFamily="2" charset="2"/>
              <a:buChar char="Ø"/>
            </a:pPr>
            <a:r>
              <a:rPr lang="fr-FR" sz="2600" dirty="0"/>
              <a:t>Abolition de la procédure écrite et du débat contradictoire. </a:t>
            </a:r>
            <a:endParaRPr lang="de-DE" sz="2600" dirty="0"/>
          </a:p>
          <a:p>
            <a:pPr algn="just">
              <a:buFont typeface="Wingdings" panose="05000000000000000000" pitchFamily="2" charset="2"/>
              <a:buChar char="Ø"/>
            </a:pPr>
            <a:r>
              <a:rPr lang="fr-FR" sz="2600" dirty="0"/>
              <a:t>L’analyse légale releva de la seule responsabilité du juge. </a:t>
            </a:r>
            <a:endParaRPr lang="de-DE" sz="2600" dirty="0"/>
          </a:p>
          <a:p>
            <a:pPr algn="just">
              <a:buFont typeface="Wingdings" panose="05000000000000000000" pitchFamily="2" charset="2"/>
              <a:buChar char="Ø"/>
            </a:pPr>
            <a:r>
              <a:rPr lang="fr-FR" sz="2600" dirty="0"/>
              <a:t>Effet contraire du nouveau règlement: </a:t>
            </a:r>
            <a:endParaRPr lang="de-DE" sz="2600" dirty="0"/>
          </a:p>
          <a:p>
            <a:pPr marL="0" indent="0" algn="just">
              <a:buNone/>
            </a:pPr>
            <a:r>
              <a:rPr lang="fr-FR" sz="2600" dirty="0"/>
              <a:t>	Les procédures devenaient très longues et la qualité de 	l’administration de la justice avait baissé dramatiquement, dépendant 	du seul juge. </a:t>
            </a:r>
            <a:endParaRPr lang="de-DE" sz="2600" dirty="0"/>
          </a:p>
          <a:p>
            <a:endParaRPr lang="de-DE" dirty="0"/>
          </a:p>
        </p:txBody>
      </p:sp>
      <p:sp>
        <p:nvSpPr>
          <p:cNvPr id="3" name="Titel 2">
            <a:extLst>
              <a:ext uri="{FF2B5EF4-FFF2-40B4-BE49-F238E27FC236}">
                <a16:creationId xmlns:a16="http://schemas.microsoft.com/office/drawing/2014/main" id="{D287098A-5D5E-4B99-AE45-8D730E44113F}"/>
              </a:ext>
            </a:extLst>
          </p:cNvPr>
          <p:cNvSpPr>
            <a:spLocks noGrp="1"/>
          </p:cNvSpPr>
          <p:nvPr>
            <p:ph type="title"/>
            <p:custDataLst>
              <p:tags r:id="rId2"/>
            </p:custDataLst>
          </p:nvPr>
        </p:nvSpPr>
        <p:spPr/>
        <p:txBody>
          <a:bodyPr/>
          <a:lstStyle/>
          <a:p>
            <a:endParaRPr lang="de-DE"/>
          </a:p>
        </p:txBody>
      </p:sp>
    </p:spTree>
    <p:extLst>
      <p:ext uri="{BB962C8B-B14F-4D97-AF65-F5344CB8AC3E}">
        <p14:creationId xmlns:p14="http://schemas.microsoft.com/office/powerpoint/2010/main" val="4086629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AD7965A9-1E9D-40AA-B59C-B82B75E24139}"/>
              </a:ext>
            </a:extLst>
          </p:cNvPr>
          <p:cNvSpPr>
            <a:spLocks noGrp="1"/>
          </p:cNvSpPr>
          <p:nvPr>
            <p:ph idx="1"/>
            <p:custDataLst>
              <p:tags r:id="rId1"/>
            </p:custDataLst>
          </p:nvPr>
        </p:nvSpPr>
        <p:spPr/>
        <p:txBody>
          <a:bodyPr>
            <a:normAutofit/>
          </a:bodyPr>
          <a:lstStyle/>
          <a:p>
            <a:pPr marL="0" indent="0">
              <a:buNone/>
            </a:pPr>
            <a:r>
              <a:rPr lang="fr-FR" u="sng" dirty="0"/>
              <a:t>2. 1742- 1748 – Autocensure des avocats et sélection sociale</a:t>
            </a:r>
            <a:endParaRPr lang="de-DE" dirty="0"/>
          </a:p>
          <a:p>
            <a:pPr algn="just">
              <a:buFont typeface="Wingdings" panose="05000000000000000000" pitchFamily="2" charset="2"/>
              <a:buChar char="Ø"/>
            </a:pPr>
            <a:r>
              <a:rPr lang="fr-FR" dirty="0"/>
              <a:t>Les avocats : « </a:t>
            </a:r>
            <a:r>
              <a:rPr lang="fr-FR" i="1" dirty="0"/>
              <a:t>tourciveurs et rapaces sans raison et sens de la réalité</a:t>
            </a:r>
            <a:r>
              <a:rPr lang="fr-FR" dirty="0"/>
              <a:t> ». </a:t>
            </a:r>
            <a:endParaRPr lang="de-DE" dirty="0"/>
          </a:p>
          <a:p>
            <a:pPr algn="just">
              <a:buFont typeface="Wingdings" panose="05000000000000000000" pitchFamily="2" charset="2"/>
              <a:buChar char="Ø"/>
            </a:pPr>
            <a:r>
              <a:rPr lang="fr-FR" dirty="0"/>
              <a:t>1746: Obligation des avocats à soumettre les dossiers à un examen préliminaire .</a:t>
            </a:r>
            <a:endParaRPr lang="de-DE" dirty="0"/>
          </a:p>
          <a:p>
            <a:pPr algn="just">
              <a:buFont typeface="Wingdings" panose="05000000000000000000" pitchFamily="2" charset="2"/>
              <a:buChar char="Ø"/>
            </a:pPr>
            <a:r>
              <a:rPr lang="fr-FR" dirty="0"/>
              <a:t>1748: Conditions d’accès à la profession pour les seuls candidats venant d’un milieu aisé. </a:t>
            </a:r>
            <a:endParaRPr lang="de-DE" dirty="0"/>
          </a:p>
          <a:p>
            <a:pPr marL="0" indent="0">
              <a:buNone/>
            </a:pPr>
            <a:r>
              <a:rPr lang="de-DE" dirty="0"/>
              <a:t> </a:t>
            </a:r>
          </a:p>
          <a:p>
            <a:endParaRPr lang="de-DE" dirty="0"/>
          </a:p>
        </p:txBody>
      </p:sp>
      <p:sp>
        <p:nvSpPr>
          <p:cNvPr id="3" name="Titel 2">
            <a:extLst>
              <a:ext uri="{FF2B5EF4-FFF2-40B4-BE49-F238E27FC236}">
                <a16:creationId xmlns:a16="http://schemas.microsoft.com/office/drawing/2014/main" id="{DEBD0CC7-77BF-4DCD-8657-67FB56C330D8}"/>
              </a:ext>
            </a:extLst>
          </p:cNvPr>
          <p:cNvSpPr>
            <a:spLocks noGrp="1"/>
          </p:cNvSpPr>
          <p:nvPr>
            <p:ph type="title"/>
            <p:custDataLst>
              <p:tags r:id="rId2"/>
            </p:custDataLst>
          </p:nvPr>
        </p:nvSpPr>
        <p:spPr/>
        <p:txBody>
          <a:bodyPr/>
          <a:lstStyle/>
          <a:p>
            <a:endParaRPr lang="de-DE"/>
          </a:p>
        </p:txBody>
      </p:sp>
    </p:spTree>
    <p:extLst>
      <p:ext uri="{BB962C8B-B14F-4D97-AF65-F5344CB8AC3E}">
        <p14:creationId xmlns:p14="http://schemas.microsoft.com/office/powerpoint/2010/main" val="822937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AD7965A9-1E9D-40AA-B59C-B82B75E24139}"/>
              </a:ext>
            </a:extLst>
          </p:cNvPr>
          <p:cNvSpPr>
            <a:spLocks noGrp="1"/>
          </p:cNvSpPr>
          <p:nvPr>
            <p:ph idx="1"/>
            <p:custDataLst>
              <p:tags r:id="rId1"/>
            </p:custDataLst>
          </p:nvPr>
        </p:nvSpPr>
        <p:spPr/>
        <p:txBody>
          <a:bodyPr>
            <a:normAutofit fontScale="92500" lnSpcReduction="20000"/>
          </a:bodyPr>
          <a:lstStyle/>
          <a:p>
            <a:pPr marL="0" indent="0" algn="just">
              <a:buNone/>
            </a:pPr>
            <a:r>
              <a:rPr lang="fr-FR" u="sng" dirty="0"/>
              <a:t>3. 1779 – Loi Carmer : L'abolition de l’avocature </a:t>
            </a:r>
            <a:endParaRPr lang="de-DE" dirty="0"/>
          </a:p>
          <a:p>
            <a:pPr algn="just">
              <a:buFont typeface="Wingdings" panose="05000000000000000000" pitchFamily="2" charset="2"/>
              <a:buChar char="Ø"/>
            </a:pPr>
            <a:r>
              <a:rPr lang="fr-FR" dirty="0"/>
              <a:t>1779 : Le juge inquisiteur de la procédure,  adoption du principe de l’instruction.</a:t>
            </a:r>
            <a:endParaRPr lang="de-DE" dirty="0"/>
          </a:p>
          <a:p>
            <a:pPr algn="just">
              <a:buFont typeface="Wingdings" panose="05000000000000000000" pitchFamily="2" charset="2"/>
              <a:buChar char="Ø"/>
            </a:pPr>
            <a:r>
              <a:rPr lang="fr-FR" dirty="0"/>
              <a:t>Les avocats réduits à des auxiliaires des juges nommés et rémunérés par le tribunal.</a:t>
            </a:r>
            <a:endParaRPr lang="de-DE" dirty="0"/>
          </a:p>
          <a:p>
            <a:pPr algn="just">
              <a:buFont typeface="Wingdings" panose="05000000000000000000" pitchFamily="2" charset="2"/>
              <a:buChar char="Ø"/>
            </a:pPr>
            <a:r>
              <a:rPr lang="fr-FR" dirty="0"/>
              <a:t>Commissaires de justice : l'exécution forcée et la défense dans les affaires pénales. </a:t>
            </a:r>
            <a:endParaRPr lang="de-DE" dirty="0"/>
          </a:p>
          <a:p>
            <a:pPr algn="just">
              <a:buFont typeface="Wingdings" panose="05000000000000000000" pitchFamily="2" charset="2"/>
              <a:buChar char="Ø"/>
            </a:pPr>
            <a:r>
              <a:rPr lang="fr-FR" dirty="0"/>
              <a:t>1783: Possibilité pour les justiciables de nommer un commissaire de justice au lieu d’un conseiller auxiliaire du fait de la mauvaise qualité de leurs prestations. </a:t>
            </a:r>
            <a:endParaRPr lang="de-DE" dirty="0"/>
          </a:p>
          <a:p>
            <a:pPr marL="0" indent="0">
              <a:buNone/>
            </a:pPr>
            <a:r>
              <a:rPr lang="de-DE" dirty="0"/>
              <a:t> </a:t>
            </a:r>
          </a:p>
          <a:p>
            <a:endParaRPr lang="de-DE" dirty="0"/>
          </a:p>
        </p:txBody>
      </p:sp>
      <p:sp>
        <p:nvSpPr>
          <p:cNvPr id="3" name="Titel 2">
            <a:extLst>
              <a:ext uri="{FF2B5EF4-FFF2-40B4-BE49-F238E27FC236}">
                <a16:creationId xmlns:a16="http://schemas.microsoft.com/office/drawing/2014/main" id="{DEBD0CC7-77BF-4DCD-8657-67FB56C330D8}"/>
              </a:ext>
            </a:extLst>
          </p:cNvPr>
          <p:cNvSpPr>
            <a:spLocks noGrp="1"/>
          </p:cNvSpPr>
          <p:nvPr>
            <p:ph type="title"/>
            <p:custDataLst>
              <p:tags r:id="rId2"/>
            </p:custDataLst>
          </p:nvPr>
        </p:nvSpPr>
        <p:spPr/>
        <p:txBody>
          <a:bodyPr/>
          <a:lstStyle/>
          <a:p>
            <a:endParaRPr lang="de-DE"/>
          </a:p>
        </p:txBody>
      </p:sp>
    </p:spTree>
    <p:extLst>
      <p:ext uri="{BB962C8B-B14F-4D97-AF65-F5344CB8AC3E}">
        <p14:creationId xmlns:p14="http://schemas.microsoft.com/office/powerpoint/2010/main" val="1128444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DF874945-F62A-4E4D-8AF7-A6F5716B5126}"/>
              </a:ext>
            </a:extLst>
          </p:cNvPr>
          <p:cNvSpPr>
            <a:spLocks noGrp="1"/>
          </p:cNvSpPr>
          <p:nvPr>
            <p:ph idx="1"/>
            <p:custDataLst>
              <p:tags r:id="rId1"/>
            </p:custDataLst>
          </p:nvPr>
        </p:nvSpPr>
        <p:spPr/>
        <p:txBody>
          <a:bodyPr>
            <a:normAutofit fontScale="92500" lnSpcReduction="20000"/>
          </a:bodyPr>
          <a:lstStyle/>
          <a:p>
            <a:pPr marL="0" indent="0">
              <a:buNone/>
            </a:pPr>
            <a:r>
              <a:rPr lang="fr-FR" u="sng" dirty="0"/>
              <a:t>4. 1793 -1846 - Le retour de l‘avocature</a:t>
            </a:r>
            <a:endParaRPr lang="de-DE" dirty="0"/>
          </a:p>
          <a:p>
            <a:pPr algn="just">
              <a:buFont typeface="Wingdings" panose="05000000000000000000" pitchFamily="2" charset="2"/>
              <a:buChar char="Ø"/>
            </a:pPr>
            <a:r>
              <a:rPr lang="fr-FR" dirty="0"/>
              <a:t>1793 : version révisée du Code de procédure civile. Les commissaires de justice pouvaient à nouveau agir en tant que représentants des parties. Abolition de la fonction du conseiller auxiliaire.</a:t>
            </a:r>
            <a:endParaRPr lang="de-DE" dirty="0"/>
          </a:p>
          <a:p>
            <a:pPr algn="just">
              <a:buFont typeface="Wingdings" panose="05000000000000000000" pitchFamily="2" charset="2"/>
              <a:buChar char="Ø"/>
            </a:pPr>
            <a:r>
              <a:rPr lang="fr-FR" dirty="0"/>
              <a:t>Commissaires de justice cependant toujours subordonnés au juge,  considérés comme fonctionnaires.</a:t>
            </a:r>
            <a:endParaRPr lang="de-DE" dirty="0"/>
          </a:p>
          <a:p>
            <a:pPr algn="just">
              <a:buFont typeface="Wingdings" panose="05000000000000000000" pitchFamily="2" charset="2"/>
              <a:buChar char="Ø"/>
            </a:pPr>
            <a:r>
              <a:rPr lang="fr-FR" dirty="0"/>
              <a:t>Mise en question de la neutralité  du juge par les justiciables. </a:t>
            </a:r>
            <a:endParaRPr lang="de-DE" dirty="0"/>
          </a:p>
          <a:p>
            <a:pPr algn="just">
              <a:buFont typeface="Wingdings" panose="05000000000000000000" pitchFamily="2" charset="2"/>
              <a:buChar char="Ø"/>
            </a:pPr>
            <a:r>
              <a:rPr lang="fr-FR" dirty="0"/>
              <a:t>1833 et 1846 : abandon successif du principe de l’instruction et le retour au débat contradictoire.</a:t>
            </a:r>
            <a:endParaRPr lang="de-DE" dirty="0"/>
          </a:p>
          <a:p>
            <a:pPr algn="just">
              <a:buFont typeface="Wingdings" panose="05000000000000000000" pitchFamily="2" charset="2"/>
              <a:buChar char="Ø"/>
            </a:pPr>
            <a:r>
              <a:rPr lang="fr-FR" dirty="0"/>
              <a:t>Émergence du libéralisme au sein de la société renforçant l’idée de l'avocature comme un bouclier contre l'arbitraire judiciaire. </a:t>
            </a:r>
            <a:endParaRPr lang="de-DE" dirty="0"/>
          </a:p>
          <a:p>
            <a:pPr marL="0" indent="0">
              <a:buNone/>
            </a:pPr>
            <a:endParaRPr lang="de-DE" dirty="0"/>
          </a:p>
          <a:p>
            <a:endParaRPr lang="de-DE" dirty="0"/>
          </a:p>
        </p:txBody>
      </p:sp>
      <p:sp>
        <p:nvSpPr>
          <p:cNvPr id="3" name="Titel 2">
            <a:extLst>
              <a:ext uri="{FF2B5EF4-FFF2-40B4-BE49-F238E27FC236}">
                <a16:creationId xmlns:a16="http://schemas.microsoft.com/office/drawing/2014/main" id="{5C873D73-E9B1-44C2-BD20-F4959D4E2CC3}"/>
              </a:ext>
            </a:extLst>
          </p:cNvPr>
          <p:cNvSpPr>
            <a:spLocks noGrp="1"/>
          </p:cNvSpPr>
          <p:nvPr>
            <p:ph type="title"/>
            <p:custDataLst>
              <p:tags r:id="rId2"/>
            </p:custDataLst>
          </p:nvPr>
        </p:nvSpPr>
        <p:spPr/>
        <p:txBody>
          <a:bodyPr/>
          <a:lstStyle/>
          <a:p>
            <a:endParaRPr lang="de-DE"/>
          </a:p>
        </p:txBody>
      </p:sp>
    </p:spTree>
    <p:extLst>
      <p:ext uri="{BB962C8B-B14F-4D97-AF65-F5344CB8AC3E}">
        <p14:creationId xmlns:p14="http://schemas.microsoft.com/office/powerpoint/2010/main" val="245924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594F161E-424F-4F0C-9FEC-2B4DCBF5745A}"/>
              </a:ext>
            </a:extLst>
          </p:cNvPr>
          <p:cNvSpPr>
            <a:spLocks noGrp="1"/>
          </p:cNvSpPr>
          <p:nvPr>
            <p:ph idx="1"/>
            <p:custDataLst>
              <p:tags r:id="rId1"/>
            </p:custDataLst>
          </p:nvPr>
        </p:nvSpPr>
        <p:spPr/>
        <p:txBody>
          <a:bodyPr/>
          <a:lstStyle/>
          <a:p>
            <a:pPr marL="0" indent="0">
              <a:buNone/>
            </a:pPr>
            <a:r>
              <a:rPr lang="fr-FR" u="sng" dirty="0"/>
              <a:t>5. 1847-1867 - Conseils honoraires et autorégulation, l’émergence d’un barreau autorégulé</a:t>
            </a:r>
            <a:endParaRPr lang="de-DE" dirty="0"/>
          </a:p>
          <a:p>
            <a:pPr algn="just">
              <a:buFont typeface="Wingdings" panose="05000000000000000000" pitchFamily="2" charset="2"/>
              <a:buChar char="Ø"/>
            </a:pPr>
            <a:r>
              <a:rPr lang="fr-FR" dirty="0"/>
              <a:t>1847: Création des conseils honoraires dotés de pleins pouvoirs disciplinaires dans chaque arrondissement judiciaire d’une Cour d’appel pour sauvegarder les intérêts professionnels des avocats. </a:t>
            </a:r>
            <a:endParaRPr lang="de-DE" dirty="0"/>
          </a:p>
          <a:p>
            <a:pPr algn="just">
              <a:buFont typeface="Wingdings" panose="05000000000000000000" pitchFamily="2" charset="2"/>
              <a:buChar char="Ø"/>
            </a:pPr>
            <a:r>
              <a:rPr lang="fr-FR" dirty="0"/>
              <a:t>1867: Réglementation pour un  barreau prussien ce qui représentait un pas important vers une profession organisée et unie. </a:t>
            </a:r>
            <a:endParaRPr lang="de-DE" dirty="0"/>
          </a:p>
          <a:p>
            <a:endParaRPr lang="de-DE" dirty="0"/>
          </a:p>
        </p:txBody>
      </p:sp>
      <p:sp>
        <p:nvSpPr>
          <p:cNvPr id="3" name="Titel 2">
            <a:extLst>
              <a:ext uri="{FF2B5EF4-FFF2-40B4-BE49-F238E27FC236}">
                <a16:creationId xmlns:a16="http://schemas.microsoft.com/office/drawing/2014/main" id="{C7F6B23B-4F5C-409B-A01C-5E40F7B93D8F}"/>
              </a:ext>
            </a:extLst>
          </p:cNvPr>
          <p:cNvSpPr>
            <a:spLocks noGrp="1"/>
          </p:cNvSpPr>
          <p:nvPr>
            <p:ph type="title"/>
            <p:custDataLst>
              <p:tags r:id="rId2"/>
            </p:custDataLst>
          </p:nvPr>
        </p:nvSpPr>
        <p:spPr/>
        <p:txBody>
          <a:bodyPr/>
          <a:lstStyle/>
          <a:p>
            <a:endParaRPr lang="de-DE"/>
          </a:p>
        </p:txBody>
      </p:sp>
    </p:spTree>
    <p:extLst>
      <p:ext uri="{BB962C8B-B14F-4D97-AF65-F5344CB8AC3E}">
        <p14:creationId xmlns:p14="http://schemas.microsoft.com/office/powerpoint/2010/main" val="17403815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271</Words>
  <Application>Microsoft Office PowerPoint</Application>
  <PresentationFormat>Breitbild</PresentationFormat>
  <Paragraphs>67</Paragraphs>
  <Slides>14</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14</vt:i4>
      </vt:variant>
    </vt:vector>
  </HeadingPairs>
  <TitlesOfParts>
    <vt:vector size="21" baseType="lpstr">
      <vt:lpstr>Arial</vt:lpstr>
      <vt:lpstr>Calibri</vt:lpstr>
      <vt:lpstr>Swis721 BT</vt:lpstr>
      <vt:lpstr>Swis721 Md BT</vt:lpstr>
      <vt:lpstr>Times New Roman</vt:lpstr>
      <vt:lpstr>Wingdings</vt:lpstr>
      <vt:lpstr>Office</vt:lpstr>
      <vt:lpstr>Conférence conjointe CCBE-FBE  L’autorégulation et la qualité dans la profession d'avocat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Kartellrecht Gruppenfreistellungsverordnung Forschung und Entwicklung</dc:title>
  <dc:creator>Christine Schuh</dc:creator>
  <cp:lastModifiedBy>Guido Imfeld</cp:lastModifiedBy>
  <cp:revision>201</cp:revision>
  <cp:lastPrinted>2019-05-31T14:13:40Z</cp:lastPrinted>
  <dcterms:created xsi:type="dcterms:W3CDTF">2019-05-20T16:29:16Z</dcterms:created>
  <dcterms:modified xsi:type="dcterms:W3CDTF">2019-10-21T10:13:12Z</dcterms:modified>
</cp:coreProperties>
</file>