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Leśniewska" initials="AL" lastIdx="33" clrIdx="0">
    <p:extLst>
      <p:ext uri="{19B8F6BF-5375-455C-9EA6-DF929625EA0E}">
        <p15:presenceInfo xmlns:p15="http://schemas.microsoft.com/office/powerpoint/2012/main" userId="4d34d96e44bc877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10/21/2019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604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10/21/2019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595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10/21/2019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492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10/21/2019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670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10/21/2019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44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10/21/2019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80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10/21/2019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640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10/21/2019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33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10/21/2019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471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838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43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108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62" r:id="rId5"/>
    <p:sldLayoutId id="2147483756" r:id="rId6"/>
    <p:sldLayoutId id="2147483757" r:id="rId7"/>
    <p:sldLayoutId id="2147483758" r:id="rId8"/>
    <p:sldLayoutId id="2147483761" r:id="rId9"/>
    <p:sldLayoutId id="2147483759" r:id="rId10"/>
    <p:sldLayoutId id="214748376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4DBDCE-F820-4059-9A66-6FC379762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283" y="868426"/>
            <a:ext cx="3517567" cy="3444747"/>
          </a:xfrm>
        </p:spPr>
        <p:txBody>
          <a:bodyPr>
            <a:noAutofit/>
          </a:bodyPr>
          <a:lstStyle/>
          <a:p>
            <a:r>
              <a:rPr lang="en-GB" sz="3200" b="1" dirty="0"/>
              <a:t>INDEPENDENCE OF LEGAL PROFESSIONS  AND THE BAR AS A CONDITION OF QUALITY OF LEGAL SERVICES – POLISH EXPERIENCE </a:t>
            </a:r>
            <a:endParaRPr lang="en-GB" sz="3200" b="1" dirty="0">
              <a:solidFill>
                <a:srgbClr val="FFFFFF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E6BE121-9915-462E-BB71-1973C1869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4679" y="3924365"/>
            <a:ext cx="5928344" cy="162039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pl-PL" sz="21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 sz="2100" dirty="0">
                <a:solidFill>
                  <a:srgbClr val="FFFFFF"/>
                </a:solidFill>
              </a:rPr>
              <a:t>Aleksandra Stępniewska, LL.M, </a:t>
            </a:r>
            <a:r>
              <a:rPr lang="en-GB" sz="2100" dirty="0" err="1">
                <a:solidFill>
                  <a:srgbClr val="FFFFFF"/>
                </a:solidFill>
              </a:rPr>
              <a:t>adwokat</a:t>
            </a:r>
            <a:r>
              <a:rPr lang="en-GB" sz="2100" dirty="0">
                <a:solidFill>
                  <a:srgbClr val="FFFFFF"/>
                </a:solidFill>
              </a:rPr>
              <a:t>, </a:t>
            </a:r>
            <a:r>
              <a:rPr lang="pl-PL" sz="2100" i="1" dirty="0">
                <a:solidFill>
                  <a:srgbClr val="FFFFFF"/>
                </a:solidFill>
              </a:rPr>
              <a:t>a</a:t>
            </a:r>
            <a:r>
              <a:rPr lang="en-GB" sz="2100" i="1" dirty="0" err="1">
                <a:solidFill>
                  <a:srgbClr val="FFFFFF"/>
                </a:solidFill>
              </a:rPr>
              <a:t>vocat</a:t>
            </a:r>
            <a:r>
              <a:rPr lang="en-GB" sz="2100" i="1" dirty="0">
                <a:solidFill>
                  <a:srgbClr val="FFFFFF"/>
                </a:solidFill>
              </a:rPr>
              <a:t> à la </a:t>
            </a:r>
            <a:r>
              <a:rPr lang="en-GB" sz="2100" i="1" dirty="0" err="1">
                <a:solidFill>
                  <a:srgbClr val="FFFFFF"/>
                </a:solidFill>
              </a:rPr>
              <a:t>Cour</a:t>
            </a:r>
            <a:endParaRPr lang="en-GB" sz="2100" i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 sz="2100" dirty="0">
                <a:solidFill>
                  <a:srgbClr val="FFFFFF"/>
                </a:solidFill>
              </a:rPr>
              <a:t>Warsaw Bar Association of Advocates </a:t>
            </a:r>
          </a:p>
          <a:p>
            <a:endParaRPr lang="pl-PL" sz="1800" dirty="0">
              <a:solidFill>
                <a:srgbClr val="FFFFFF"/>
              </a:solidFill>
            </a:endParaRPr>
          </a:p>
          <a:p>
            <a:endParaRPr lang="pl-PL" sz="1800" dirty="0">
              <a:solidFill>
                <a:srgbClr val="FFFFFF"/>
              </a:solidFill>
            </a:endParaRPr>
          </a:p>
        </p:txBody>
      </p:sp>
      <p:sp>
        <p:nvSpPr>
          <p:cNvPr id="15" name="Symbol zastępczy tekstu 14">
            <a:extLst>
              <a:ext uri="{FF2B5EF4-FFF2-40B4-BE49-F238E27FC236}">
                <a16:creationId xmlns:a16="http://schemas.microsoft.com/office/drawing/2014/main" id="{0E03B1A2-D6B1-4753-A084-43F23E6288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1283" y="4734560"/>
            <a:ext cx="3517567" cy="1992755"/>
          </a:xfrm>
        </p:spPr>
        <p:txBody>
          <a:bodyPr/>
          <a:lstStyle/>
          <a:p>
            <a:r>
              <a:rPr lang="en-GB" dirty="0"/>
              <a:t>Lisbon</a:t>
            </a:r>
            <a:r>
              <a:rPr lang="pl-PL" dirty="0"/>
              <a:t>, 25 </a:t>
            </a:r>
            <a:r>
              <a:rPr lang="pl-PL" dirty="0" err="1"/>
              <a:t>October</a:t>
            </a:r>
            <a:r>
              <a:rPr lang="pl-PL" dirty="0"/>
              <a:t> 2019 </a:t>
            </a:r>
          </a:p>
          <a:p>
            <a:r>
              <a:rPr lang="en-GB" dirty="0"/>
              <a:t>Joint CCBE-FBE Conference</a:t>
            </a:r>
            <a:endParaRPr lang="pl-PL" dirty="0"/>
          </a:p>
          <a:p>
            <a:r>
              <a:rPr lang="en-GB" dirty="0"/>
              <a:t>Self-regulation and Quality in the Legal Profession</a:t>
            </a:r>
            <a:endParaRPr lang="pl-PL" dirty="0"/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A74C82B-F48E-4899-9A18-95983BF61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258" y="5006467"/>
            <a:ext cx="5247787" cy="212344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D7CC43C4-316C-44FD-A111-222EF0468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665" y="0"/>
            <a:ext cx="7564432" cy="417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4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D2C6D0-BD95-43F7-BAE8-6C4E9D556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77726"/>
            <a:ext cx="10058400" cy="1450757"/>
          </a:xfrm>
        </p:spPr>
        <p:txBody>
          <a:bodyPr/>
          <a:lstStyle/>
          <a:p>
            <a:r>
              <a:rPr lang="en-GB" dirty="0"/>
              <a:t>Self-governance of legal professions in Poland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F4394A-4BF8-4126-9620-3B2A871A8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997959"/>
          </a:xfrm>
        </p:spPr>
        <p:txBody>
          <a:bodyPr>
            <a:normAutofit/>
          </a:bodyPr>
          <a:lstStyle/>
          <a:p>
            <a:pPr marL="355600" indent="-35560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</a:rPr>
              <a:t>Legal professions devoted to provide legal assistance and considered as of public trust: </a:t>
            </a:r>
          </a:p>
          <a:p>
            <a:pPr marL="721360" lvl="4" indent="-35560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</a:rPr>
              <a:t> advocates (</a:t>
            </a:r>
            <a:r>
              <a:rPr lang="en-GB" sz="2000" dirty="0" err="1">
                <a:solidFill>
                  <a:schemeClr val="tx1"/>
                </a:solidFill>
              </a:rPr>
              <a:t>adwokaci</a:t>
            </a:r>
            <a:r>
              <a:rPr lang="en-GB" sz="2000" dirty="0">
                <a:solidFill>
                  <a:schemeClr val="tx1"/>
                </a:solidFill>
              </a:rPr>
              <a:t>)</a:t>
            </a:r>
          </a:p>
          <a:p>
            <a:pPr marL="721360" lvl="4" indent="-35560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</a:rPr>
              <a:t> attorneys-at-law (radcowie prawni)</a:t>
            </a:r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</a:rPr>
              <a:t>Self-governance </a:t>
            </a:r>
            <a:r>
              <a:rPr lang="en-GB" sz="2400" dirty="0">
                <a:solidFill>
                  <a:schemeClr val="tx1"/>
                </a:solidFill>
                <a:sym typeface="Wingdings" panose="05000000000000000000" pitchFamily="2" charset="2"/>
              </a:rPr>
              <a:t> provided for in the Polish Constitution (art. 17) </a:t>
            </a:r>
          </a:p>
          <a:p>
            <a:pPr marL="355600" lvl="1" indent="-355600">
              <a:buNone/>
            </a:pPr>
            <a:r>
              <a:rPr lang="en-GB" sz="2000" i="1" dirty="0">
                <a:solidFill>
                  <a:schemeClr val="tx1"/>
                </a:solidFill>
                <a:sym typeface="Wingdings" panose="05000000000000000000" pitchFamily="2" charset="2"/>
              </a:rPr>
              <a:t>	By means of statutes – </a:t>
            </a:r>
            <a:r>
              <a:rPr lang="en-GB" sz="2000" i="1" dirty="0">
                <a:solidFill>
                  <a:schemeClr val="tx1"/>
                </a:solidFill>
              </a:rPr>
              <a:t>self-governing bodies may be created to:</a:t>
            </a:r>
          </a:p>
          <a:p>
            <a:pPr marL="721360" lvl="4" indent="-355600">
              <a:buFont typeface="Wingdings" panose="05000000000000000000" pitchFamily="2" charset="2"/>
              <a:buChar char="Ø"/>
            </a:pPr>
            <a:r>
              <a:rPr lang="en-GB" sz="2000" i="1" dirty="0">
                <a:solidFill>
                  <a:schemeClr val="tx1"/>
                </a:solidFill>
              </a:rPr>
              <a:t>represent persons practicing professions of public trust </a:t>
            </a:r>
          </a:p>
          <a:p>
            <a:pPr marL="721360" lvl="4" indent="-355600">
              <a:buFont typeface="Wingdings" panose="05000000000000000000" pitchFamily="2" charset="2"/>
              <a:buChar char="Ø"/>
            </a:pPr>
            <a:r>
              <a:rPr lang="en-GB" sz="2000" i="1" dirty="0">
                <a:solidFill>
                  <a:schemeClr val="tx1"/>
                </a:solidFill>
              </a:rPr>
              <a:t>supervise the proper practice of such professions within the limits of, and for the purpose of protecting, the public interest</a:t>
            </a:r>
            <a:endParaRPr lang="en-GB" sz="2000" i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l-PL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30541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05185A-98C6-46EB-B3D7-900E9E188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Self-governance of legal professions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1E2F61-4A92-49EE-982C-24B516340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3525" indent="-263525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</a:rPr>
              <a:t>Self-governance and the independence of legal professions bar associations</a:t>
            </a:r>
          </a:p>
          <a:p>
            <a:pPr marL="556133" lvl="1" indent="-263525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</a:rPr>
              <a:t>a </a:t>
            </a:r>
            <a:r>
              <a:rPr lang="en-GB" sz="2000" dirty="0" err="1">
                <a:solidFill>
                  <a:schemeClr val="tx1"/>
                </a:solidFill>
              </a:rPr>
              <a:t>conditio</a:t>
            </a:r>
            <a:r>
              <a:rPr lang="en-GB" sz="2000" dirty="0">
                <a:solidFill>
                  <a:schemeClr val="tx1"/>
                </a:solidFill>
              </a:rPr>
              <a:t> sine qua non of the independence of lawyers and of a proper execution of their missions (procedural justice, justified criticism toward the State)</a:t>
            </a:r>
          </a:p>
          <a:p>
            <a:pPr marL="556133" lvl="1" indent="-263525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</a:rPr>
              <a:t>a guarantee of the quality of services rendered</a:t>
            </a:r>
          </a:p>
          <a:p>
            <a:pPr marL="556133" lvl="1" indent="-263525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</a:rPr>
              <a:t>protection and support against the State interference </a:t>
            </a:r>
          </a:p>
          <a:p>
            <a:pPr marL="263525" indent="-263525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</a:rPr>
              <a:t>Self-governance is not to protect the interests of a </a:t>
            </a:r>
            <a:r>
              <a:rPr lang="en-GB" i="1" dirty="0">
                <a:solidFill>
                  <a:schemeClr val="tx1"/>
                </a:solidFill>
              </a:rPr>
              <a:t>corporation</a:t>
            </a:r>
            <a:r>
              <a:rPr lang="en-GB" dirty="0">
                <a:solidFill>
                  <a:schemeClr val="tx1"/>
                </a:solidFill>
              </a:rPr>
              <a:t> but the public ones</a:t>
            </a:r>
          </a:p>
          <a:p>
            <a:pPr marL="263525" indent="-263525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</a:rPr>
              <a:t>Without the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lawyers</a:t>
            </a:r>
            <a:r>
              <a:rPr lang="en-GB" dirty="0">
                <a:solidFill>
                  <a:schemeClr val="tx1"/>
                </a:solidFill>
              </a:rPr>
              <a:t> independence within the</a:t>
            </a:r>
            <a:r>
              <a:rPr lang="pl-PL" dirty="0" err="1">
                <a:solidFill>
                  <a:schemeClr val="tx1"/>
                </a:solidFill>
              </a:rPr>
              <a:t>ir</a:t>
            </a:r>
            <a:r>
              <a:rPr lang="en-GB" dirty="0">
                <a:solidFill>
                  <a:schemeClr val="tx1"/>
                </a:solidFill>
              </a:rPr>
              <a:t> practice and without the independence of the bar associations </a:t>
            </a:r>
            <a:r>
              <a:rPr lang="en-GB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GB" dirty="0">
                <a:solidFill>
                  <a:schemeClr val="tx1"/>
                </a:solidFill>
              </a:rPr>
              <a:t>[Risk] of intimidation, risk of educating State servants and labelling them „advocates”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705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05185A-98C6-46EB-B3D7-900E9E188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Self- governance of legal professions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1E2F61-4A92-49EE-982C-24B516340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241228"/>
          </a:xfrm>
        </p:spPr>
        <p:txBody>
          <a:bodyPr>
            <a:normAutofit fontScale="92500" lnSpcReduction="20000"/>
          </a:bodyPr>
          <a:lstStyle/>
          <a:p>
            <a:pPr marL="355600" indent="-355600"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en-GB" sz="2400" b="1" dirty="0">
                <a:solidFill>
                  <a:schemeClr val="tx1"/>
                </a:solidFill>
              </a:rPr>
              <a:t>Independence of the self-governing body, organised on a democratic basis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</a:p>
          <a:p>
            <a:pPr marL="355600" indent="-355600"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en-GB" sz="2400" b="1" dirty="0">
                <a:solidFill>
                  <a:schemeClr val="tx1"/>
                </a:solidFill>
              </a:rPr>
              <a:t>Code of Ethics</a:t>
            </a:r>
          </a:p>
          <a:p>
            <a:pPr marL="355600" indent="-355600"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en-GB" sz="2400" b="1" dirty="0">
                <a:solidFill>
                  <a:schemeClr val="tx1"/>
                </a:solidFill>
              </a:rPr>
              <a:t>Development of professional capacities </a:t>
            </a:r>
          </a:p>
          <a:p>
            <a:pPr marL="538480" lvl="2" indent="-355600"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en-GB" sz="2000" dirty="0">
                <a:solidFill>
                  <a:schemeClr val="tx1"/>
                </a:solidFill>
              </a:rPr>
              <a:t>Initial training at the Bar school </a:t>
            </a:r>
            <a:r>
              <a:rPr lang="en-GB" sz="2000" dirty="0">
                <a:solidFill>
                  <a:schemeClr val="tx1"/>
                </a:solidFill>
                <a:sym typeface="Wingdings" panose="05000000000000000000" pitchFamily="2" charset="2"/>
              </a:rPr>
              <a:t> a competence to organise admission and professional exams shared with the Ministry of Justice since 2005</a:t>
            </a:r>
          </a:p>
          <a:p>
            <a:pPr marL="538480" lvl="2" indent="-355600"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en-GB" sz="2000" dirty="0">
                <a:solidFill>
                  <a:schemeClr val="tx1"/>
                </a:solidFill>
                <a:sym typeface="Wingdings" panose="05000000000000000000" pitchFamily="2" charset="2"/>
              </a:rPr>
              <a:t>Continued training  commissions and sections focused on specific areas of law </a:t>
            </a:r>
            <a:endParaRPr lang="en-GB" sz="2000" dirty="0">
              <a:solidFill>
                <a:schemeClr val="tx1"/>
              </a:solidFill>
            </a:endParaRPr>
          </a:p>
          <a:p>
            <a:pPr marL="355600" indent="-355600"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en-GB" sz="2400" b="1" dirty="0">
                <a:solidFill>
                  <a:schemeClr val="tx1"/>
                </a:solidFill>
              </a:rPr>
              <a:t>Disciplinary proceedings </a:t>
            </a:r>
          </a:p>
          <a:p>
            <a:pPr marL="534988" lvl="3" indent="-360363">
              <a:buFont typeface="Wingdings" panose="05000000000000000000" pitchFamily="2" charset="2"/>
              <a:buChar char="Ø"/>
            </a:pPr>
            <a:r>
              <a:rPr lang="en-GB" sz="2100" dirty="0">
                <a:solidFill>
                  <a:schemeClr val="tx1"/>
                </a:solidFill>
              </a:rPr>
              <a:t>Unlawful or unethical conduct or a conduct contrary to the dignity of the profession</a:t>
            </a:r>
            <a:r>
              <a:rPr lang="pl-PL" sz="2100" dirty="0">
                <a:solidFill>
                  <a:schemeClr val="tx1"/>
                </a:solidFill>
              </a:rPr>
              <a:t> </a:t>
            </a:r>
            <a:r>
              <a:rPr lang="pl-PL" sz="2100" dirty="0" err="1">
                <a:solidFill>
                  <a:schemeClr val="tx1"/>
                </a:solidFill>
              </a:rPr>
              <a:t>or</a:t>
            </a:r>
            <a:r>
              <a:rPr lang="pl-PL" sz="2100" dirty="0">
                <a:solidFill>
                  <a:schemeClr val="tx1"/>
                </a:solidFill>
              </a:rPr>
              <a:t> b</a:t>
            </a:r>
            <a:r>
              <a:rPr lang="en-GB" sz="2100" dirty="0">
                <a:solidFill>
                  <a:schemeClr val="tx1"/>
                </a:solidFill>
              </a:rPr>
              <a:t>reach of professional duties</a:t>
            </a:r>
            <a:endParaRPr lang="pl-PL" sz="2100" dirty="0">
              <a:solidFill>
                <a:schemeClr val="tx1"/>
              </a:solidFill>
            </a:endParaRPr>
          </a:p>
          <a:p>
            <a:pPr marL="534988" lvl="3" indent="-360363">
              <a:buFont typeface="Wingdings" panose="05000000000000000000" pitchFamily="2" charset="2"/>
              <a:buChar char="Ø"/>
            </a:pPr>
            <a:r>
              <a:rPr lang="en-GB" sz="2100" dirty="0">
                <a:solidFill>
                  <a:schemeClr val="tx1"/>
                </a:solidFill>
              </a:rPr>
              <a:t>Investigation and I and II instance disciplinary proceedings – the competence of Bar Association bodies </a:t>
            </a:r>
            <a:endParaRPr lang="pl-PL" sz="2100" dirty="0">
              <a:solidFill>
                <a:schemeClr val="tx1"/>
              </a:solidFill>
            </a:endParaRPr>
          </a:p>
          <a:p>
            <a:pPr marL="534988" lvl="3" indent="-360363">
              <a:buFont typeface="Wingdings" panose="05000000000000000000" pitchFamily="2" charset="2"/>
              <a:buChar char="Ø"/>
            </a:pPr>
            <a:r>
              <a:rPr lang="en-GB" sz="2100" dirty="0">
                <a:solidFill>
                  <a:schemeClr val="tx1"/>
                </a:solidFill>
              </a:rPr>
              <a:t>Possibility of a recourse before the Supreme Court – Disciplinary Chamber </a:t>
            </a:r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900382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10D02F-A5E5-4E80-8911-3A7C8BFF1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Quality of legal professions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84BC09-11DF-4E2C-A953-843EB74F9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353559"/>
          </a:xfrm>
        </p:spPr>
        <p:txBody>
          <a:bodyPr>
            <a:normAutofit/>
          </a:bodyPr>
          <a:lstStyle/>
          <a:p>
            <a:pPr marL="263525" indent="-263525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</a:rPr>
              <a:t>What does the quality stand for? From which perspective should it be measured? </a:t>
            </a:r>
          </a:p>
          <a:p>
            <a:pPr marL="556133" lvl="1" indent="-263525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</a:rPr>
              <a:t>Quality as a result of meeting all requirements to be fulfilled by the lawyers</a:t>
            </a:r>
          </a:p>
          <a:p>
            <a:pPr marL="556133" lvl="1" indent="-263525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</a:rPr>
              <a:t>Quality of services </a:t>
            </a:r>
          </a:p>
          <a:p>
            <a:pPr marL="263525" indent="-263525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</a:rPr>
              <a:t>Lawyers have the obligation to:</a:t>
            </a:r>
          </a:p>
          <a:p>
            <a:pPr marL="629285" lvl="3" indent="-263525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</a:rPr>
              <a:t>Pursue their mission with courage and integrity and in line with the law and ethics  </a:t>
            </a:r>
          </a:p>
          <a:p>
            <a:pPr marL="629285" lvl="3" indent="-263525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</a:rPr>
              <a:t>Respect and protect the client-attorney legal privilege</a:t>
            </a:r>
          </a:p>
          <a:p>
            <a:pPr marL="629285" lvl="3" indent="-263525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</a:rPr>
              <a:t>Observe the principles of dignity, honesty, equity and social justice</a:t>
            </a:r>
          </a:p>
          <a:p>
            <a:pPr marL="629285" lvl="3" indent="-263525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</a:rPr>
              <a:t>Act in the best interest of their clients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45733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C6592D-AF3C-4AEE-9FAF-1F46B2DA7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15483"/>
            <a:ext cx="10058400" cy="1450757"/>
          </a:xfrm>
        </p:spPr>
        <p:txBody>
          <a:bodyPr/>
          <a:lstStyle/>
          <a:p>
            <a:r>
              <a:rPr lang="en-GB" dirty="0"/>
              <a:t>Impact on quality of legal services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A9CA21E-C39D-42B6-A738-F5C75C7F1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65961"/>
            <a:ext cx="10058400" cy="4404359"/>
          </a:xfrm>
        </p:spPr>
        <p:txBody>
          <a:bodyPr>
            <a:normAutofit/>
          </a:bodyPr>
          <a:lstStyle/>
          <a:p>
            <a:pPr marL="355600" indent="-35560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</a:rPr>
              <a:t>Influx of trainee lawyers and qualified lawyers</a:t>
            </a:r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</a:rPr>
              <a:t>Effective mentorship weakened </a:t>
            </a:r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</a:rPr>
              <a:t>Increasing competition on the market </a:t>
            </a:r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</a:rPr>
              <a:t>The offer of legal services does not correspond to the demand </a:t>
            </a:r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</a:rPr>
              <a:t>Mistrust generated by the governing majority in 2005 </a:t>
            </a:r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</a:rPr>
              <a:t>Dean’s competence to issue warnings or reminders</a:t>
            </a:r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</a:rPr>
              <a:t>Political interference into disciplinary proceedings distorts the very essence of such proceedings (</a:t>
            </a:r>
            <a:r>
              <a:rPr lang="en-GB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GB" dirty="0">
                <a:solidFill>
                  <a:schemeClr val="tx1"/>
                </a:solidFill>
              </a:rPr>
              <a:t>not a proportionate measure in practice)</a:t>
            </a:r>
          </a:p>
        </p:txBody>
      </p:sp>
    </p:spTree>
    <p:extLst>
      <p:ext uri="{BB962C8B-B14F-4D97-AF65-F5344CB8AC3E}">
        <p14:creationId xmlns:p14="http://schemas.microsoft.com/office/powerpoint/2010/main" val="2939719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4DBDCE-F820-4059-9A66-6FC379762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283" y="868426"/>
            <a:ext cx="3517567" cy="3444747"/>
          </a:xfrm>
        </p:spPr>
        <p:txBody>
          <a:bodyPr>
            <a:noAutofit/>
          </a:bodyPr>
          <a:lstStyle/>
          <a:p>
            <a:r>
              <a:rPr lang="pl-PL" sz="3200" b="1" dirty="0" err="1"/>
              <a:t>Thank</a:t>
            </a:r>
            <a:r>
              <a:rPr lang="pl-PL" sz="3200" b="1" dirty="0"/>
              <a:t> </a:t>
            </a:r>
            <a:r>
              <a:rPr lang="pl-PL" sz="3200" b="1" dirty="0" err="1"/>
              <a:t>you</a:t>
            </a:r>
            <a:r>
              <a:rPr lang="pl-PL" sz="3200" b="1" dirty="0"/>
              <a:t> for </a:t>
            </a:r>
            <a:r>
              <a:rPr lang="pl-PL" sz="3200" b="1" dirty="0" err="1"/>
              <a:t>your</a:t>
            </a:r>
            <a:r>
              <a:rPr lang="pl-PL" sz="3200" b="1" dirty="0"/>
              <a:t> </a:t>
            </a:r>
            <a:r>
              <a:rPr lang="pl-PL" sz="3200" b="1" dirty="0" err="1"/>
              <a:t>attention</a:t>
            </a:r>
            <a:endParaRPr lang="en-GB" sz="3200" b="1" dirty="0">
              <a:solidFill>
                <a:srgbClr val="FFFFFF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E6BE121-9915-462E-BB71-1973C1869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5479" y="3907872"/>
            <a:ext cx="5928344" cy="137344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pl-PL" sz="21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 sz="2100" dirty="0">
                <a:solidFill>
                  <a:srgbClr val="FFFFFF"/>
                </a:solidFill>
              </a:rPr>
              <a:t>Aleksandra Stępniewska, LL.M, </a:t>
            </a:r>
            <a:r>
              <a:rPr lang="en-GB" sz="2100" dirty="0" err="1">
                <a:solidFill>
                  <a:srgbClr val="FFFFFF"/>
                </a:solidFill>
              </a:rPr>
              <a:t>adwokat</a:t>
            </a:r>
            <a:r>
              <a:rPr lang="en-GB" sz="2100" dirty="0">
                <a:solidFill>
                  <a:srgbClr val="FFFFFF"/>
                </a:solidFill>
              </a:rPr>
              <a:t>, </a:t>
            </a:r>
            <a:r>
              <a:rPr lang="pl-PL" sz="2100" i="1" dirty="0">
                <a:solidFill>
                  <a:srgbClr val="FFFFFF"/>
                </a:solidFill>
              </a:rPr>
              <a:t>a</a:t>
            </a:r>
            <a:r>
              <a:rPr lang="en-GB" sz="2100" i="1" dirty="0" err="1">
                <a:solidFill>
                  <a:srgbClr val="FFFFFF"/>
                </a:solidFill>
              </a:rPr>
              <a:t>vocat</a:t>
            </a:r>
            <a:r>
              <a:rPr lang="en-GB" sz="2100" i="1" dirty="0">
                <a:solidFill>
                  <a:srgbClr val="FFFFFF"/>
                </a:solidFill>
              </a:rPr>
              <a:t> à la </a:t>
            </a:r>
            <a:r>
              <a:rPr lang="en-GB" sz="2100" i="1" dirty="0" err="1">
                <a:solidFill>
                  <a:srgbClr val="FFFFFF"/>
                </a:solidFill>
              </a:rPr>
              <a:t>Cour</a:t>
            </a:r>
            <a:endParaRPr lang="en-GB" sz="2100" i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 sz="2100" dirty="0">
                <a:solidFill>
                  <a:srgbClr val="FFFFFF"/>
                </a:solidFill>
              </a:rPr>
              <a:t>Warsaw Bar Association of Advocates </a:t>
            </a:r>
          </a:p>
          <a:p>
            <a:endParaRPr lang="pl-PL" sz="1800" dirty="0">
              <a:solidFill>
                <a:srgbClr val="FFFFFF"/>
              </a:solidFill>
            </a:endParaRPr>
          </a:p>
          <a:p>
            <a:endParaRPr lang="pl-PL" sz="1800" dirty="0">
              <a:solidFill>
                <a:srgbClr val="FFFFFF"/>
              </a:solidFill>
            </a:endParaRPr>
          </a:p>
        </p:txBody>
      </p:sp>
      <p:sp>
        <p:nvSpPr>
          <p:cNvPr id="15" name="Symbol zastępczy tekstu 14">
            <a:extLst>
              <a:ext uri="{FF2B5EF4-FFF2-40B4-BE49-F238E27FC236}">
                <a16:creationId xmlns:a16="http://schemas.microsoft.com/office/drawing/2014/main" id="{0E03B1A2-D6B1-4753-A084-43F23E6288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1283" y="4734560"/>
            <a:ext cx="3517567" cy="1992755"/>
          </a:xfrm>
        </p:spPr>
        <p:txBody>
          <a:bodyPr/>
          <a:lstStyle/>
          <a:p>
            <a:r>
              <a:rPr lang="en-GB" dirty="0"/>
              <a:t>Lisbon</a:t>
            </a:r>
            <a:r>
              <a:rPr lang="pl-PL" dirty="0"/>
              <a:t>, 25 </a:t>
            </a:r>
            <a:r>
              <a:rPr lang="pl-PL" dirty="0" err="1"/>
              <a:t>October</a:t>
            </a:r>
            <a:r>
              <a:rPr lang="pl-PL" dirty="0"/>
              <a:t> 2019 </a:t>
            </a:r>
          </a:p>
          <a:p>
            <a:r>
              <a:rPr lang="en-GB" dirty="0"/>
              <a:t>Joint CCBE-FBE Conference</a:t>
            </a:r>
            <a:endParaRPr lang="pl-PL" dirty="0"/>
          </a:p>
          <a:p>
            <a:r>
              <a:rPr lang="en-GB" dirty="0"/>
              <a:t>Self-regulation and Quality in the Legal Profession</a:t>
            </a:r>
            <a:endParaRPr lang="pl-PL" dirty="0"/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A74C82B-F48E-4899-9A18-95983BF61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858" y="4874387"/>
            <a:ext cx="5247787" cy="212344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D7CC43C4-316C-44FD-A111-222EF0468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68" y="0"/>
            <a:ext cx="7564432" cy="417130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2F30D257-09A0-4383-A397-7D1B26D8B58F}"/>
              </a:ext>
            </a:extLst>
          </p:cNvPr>
          <p:cNvSpPr txBox="1"/>
          <p:nvPr/>
        </p:nvSpPr>
        <p:spPr>
          <a:xfrm>
            <a:off x="11838057" y="4445405"/>
            <a:ext cx="353943" cy="22819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1100" dirty="0"/>
              <a:t>Presentation protected by copyrights</a:t>
            </a:r>
          </a:p>
        </p:txBody>
      </p:sp>
    </p:spTree>
    <p:extLst>
      <p:ext uri="{BB962C8B-B14F-4D97-AF65-F5344CB8AC3E}">
        <p14:creationId xmlns:p14="http://schemas.microsoft.com/office/powerpoint/2010/main" val="2721527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412427"/>
      </a:dk2>
      <a:lt2>
        <a:srgbClr val="E2E4E8"/>
      </a:lt2>
      <a:accent1>
        <a:srgbClr val="D99427"/>
      </a:accent1>
      <a:accent2>
        <a:srgbClr val="D53D17"/>
      </a:accent2>
      <a:accent3>
        <a:srgbClr val="E72952"/>
      </a:accent3>
      <a:accent4>
        <a:srgbClr val="D5178F"/>
      </a:accent4>
      <a:accent5>
        <a:srgbClr val="DD29E7"/>
      </a:accent5>
      <a:accent6>
        <a:srgbClr val="801DD6"/>
      </a:accent6>
      <a:hlink>
        <a:srgbClr val="BF3FB0"/>
      </a:hlink>
      <a:folHlink>
        <a:srgbClr val="7F7F7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1563</TotalTime>
  <Words>501</Words>
  <Application>Microsoft Office PowerPoint</Application>
  <PresentationFormat>Panoramiczny</PresentationFormat>
  <Paragraphs>57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Wingdings</vt:lpstr>
      <vt:lpstr>RetrospectVTI</vt:lpstr>
      <vt:lpstr>INDEPENDENCE OF LEGAL PROFESSIONS  AND THE BAR AS A CONDITION OF QUALITY OF LEGAL SERVICES – POLISH EXPERIENCE </vt:lpstr>
      <vt:lpstr>Self-governance of legal professions in Poland </vt:lpstr>
      <vt:lpstr>Self-governance of legal professions </vt:lpstr>
      <vt:lpstr>Self- governance of legal professions </vt:lpstr>
      <vt:lpstr>Quality of legal professions </vt:lpstr>
      <vt:lpstr>Impact on quality of legal services 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INDEPENDENCE OF LEGAL PROFESSIONS AND MONITORING OF QUALITY OF LEGAL SERVICES – POLISH EXPERIENCE</dc:title>
  <dc:creator>Aleksandra Stępniewska</dc:creator>
  <cp:lastModifiedBy>Aleksandra Stępniewska</cp:lastModifiedBy>
  <cp:revision>53</cp:revision>
  <dcterms:created xsi:type="dcterms:W3CDTF">2019-10-16T18:49:11Z</dcterms:created>
  <dcterms:modified xsi:type="dcterms:W3CDTF">2019-10-21T06:46:18Z</dcterms:modified>
</cp:coreProperties>
</file>