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64" r:id="rId3"/>
    <p:sldId id="301" r:id="rId4"/>
    <p:sldId id="283" r:id="rId5"/>
    <p:sldId id="284" r:id="rId6"/>
    <p:sldId id="285" r:id="rId7"/>
    <p:sldId id="286" r:id="rId8"/>
    <p:sldId id="287" r:id="rId9"/>
    <p:sldId id="288" r:id="rId10"/>
    <p:sldId id="289" r:id="rId11"/>
    <p:sldId id="290" r:id="rId12"/>
    <p:sldId id="281" r:id="rId13"/>
    <p:sldId id="272" r:id="rId14"/>
    <p:sldId id="291" r:id="rId15"/>
    <p:sldId id="292" r:id="rId16"/>
    <p:sldId id="293" r:id="rId17"/>
    <p:sldId id="294" r:id="rId18"/>
    <p:sldId id="295" r:id="rId19"/>
    <p:sldId id="298" r:id="rId20"/>
    <p:sldId id="296" r:id="rId21"/>
    <p:sldId id="299" r:id="rId22"/>
    <p:sldId id="302" r:id="rId23"/>
    <p:sldId id="308" r:id="rId24"/>
    <p:sldId id="303" r:id="rId25"/>
    <p:sldId id="304" r:id="rId26"/>
    <p:sldId id="305" r:id="rId27"/>
    <p:sldId id="306" r:id="rId28"/>
    <p:sldId id="307" r:id="rId29"/>
    <p:sldId id="300" r:id="rId30"/>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86399"/>
  </p:normalViewPr>
  <p:slideViewPr>
    <p:cSldViewPr snapToGrid="0" snapToObjects="1">
      <p:cViewPr varScale="1">
        <p:scale>
          <a:sx n="112" d="100"/>
          <a:sy n="112" d="100"/>
        </p:scale>
        <p:origin x="576" y="184"/>
      </p:cViewPr>
      <p:guideLst/>
    </p:cSldViewPr>
  </p:slideViewPr>
  <p:outlineViewPr>
    <p:cViewPr>
      <p:scale>
        <a:sx n="33" d="100"/>
        <a:sy n="33" d="100"/>
      </p:scale>
      <p:origin x="0" y="-2160"/>
    </p:cViewPr>
  </p:outlineViewPr>
  <p:notesTextViewPr>
    <p:cViewPr>
      <p:scale>
        <a:sx n="1" d="1"/>
        <a:sy n="1" d="1"/>
      </p:scale>
      <p:origin x="0" y="0"/>
    </p:cViewPr>
  </p:notesTextViewPr>
  <p:notesViewPr>
    <p:cSldViewPr snapToGrid="0" snapToObjects="1">
      <p:cViewPr varScale="1">
        <p:scale>
          <a:sx n="85" d="100"/>
          <a:sy n="85" d="100"/>
        </p:scale>
        <p:origin x="3928" y="16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B8FC77-0419-DF42-BA6D-87CDDD63C991}" type="datetimeFigureOut">
              <a:rPr lang="nl-BE" smtClean="0"/>
              <a:t>27/11/19</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188C01-CAA7-9446-B8A9-ADDC9DB25B31}" type="slidenum">
              <a:rPr lang="nl-BE" smtClean="0"/>
              <a:t>‹nr.›</a:t>
            </a:fld>
            <a:endParaRPr lang="nl-BE"/>
          </a:p>
        </p:txBody>
      </p:sp>
    </p:spTree>
    <p:extLst>
      <p:ext uri="{BB962C8B-B14F-4D97-AF65-F5344CB8AC3E}">
        <p14:creationId xmlns:p14="http://schemas.microsoft.com/office/powerpoint/2010/main" val="3274385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1</a:t>
            </a:fld>
            <a:endParaRPr lang="nl-BE"/>
          </a:p>
        </p:txBody>
      </p:sp>
    </p:spTree>
    <p:extLst>
      <p:ext uri="{BB962C8B-B14F-4D97-AF65-F5344CB8AC3E}">
        <p14:creationId xmlns:p14="http://schemas.microsoft.com/office/powerpoint/2010/main" val="30538496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15</a:t>
            </a:fld>
            <a:endParaRPr lang="nl-BE"/>
          </a:p>
        </p:txBody>
      </p:sp>
    </p:spTree>
    <p:extLst>
      <p:ext uri="{BB962C8B-B14F-4D97-AF65-F5344CB8AC3E}">
        <p14:creationId xmlns:p14="http://schemas.microsoft.com/office/powerpoint/2010/main" val="1666619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16</a:t>
            </a:fld>
            <a:endParaRPr lang="nl-BE"/>
          </a:p>
        </p:txBody>
      </p:sp>
    </p:spTree>
    <p:extLst>
      <p:ext uri="{BB962C8B-B14F-4D97-AF65-F5344CB8AC3E}">
        <p14:creationId xmlns:p14="http://schemas.microsoft.com/office/powerpoint/2010/main" val="728806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17</a:t>
            </a:fld>
            <a:endParaRPr lang="nl-BE"/>
          </a:p>
        </p:txBody>
      </p:sp>
    </p:spTree>
    <p:extLst>
      <p:ext uri="{BB962C8B-B14F-4D97-AF65-F5344CB8AC3E}">
        <p14:creationId xmlns:p14="http://schemas.microsoft.com/office/powerpoint/2010/main" val="861516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18</a:t>
            </a:fld>
            <a:endParaRPr lang="nl-BE"/>
          </a:p>
        </p:txBody>
      </p:sp>
    </p:spTree>
    <p:extLst>
      <p:ext uri="{BB962C8B-B14F-4D97-AF65-F5344CB8AC3E}">
        <p14:creationId xmlns:p14="http://schemas.microsoft.com/office/powerpoint/2010/main" val="4159236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20</a:t>
            </a:fld>
            <a:endParaRPr lang="nl-BE"/>
          </a:p>
        </p:txBody>
      </p:sp>
    </p:spTree>
    <p:extLst>
      <p:ext uri="{BB962C8B-B14F-4D97-AF65-F5344CB8AC3E}">
        <p14:creationId xmlns:p14="http://schemas.microsoft.com/office/powerpoint/2010/main" val="3639899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22</a:t>
            </a:fld>
            <a:endParaRPr lang="nl-BE"/>
          </a:p>
        </p:txBody>
      </p:sp>
    </p:spTree>
    <p:extLst>
      <p:ext uri="{BB962C8B-B14F-4D97-AF65-F5344CB8AC3E}">
        <p14:creationId xmlns:p14="http://schemas.microsoft.com/office/powerpoint/2010/main" val="2695556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24</a:t>
            </a:fld>
            <a:endParaRPr lang="nl-BE"/>
          </a:p>
        </p:txBody>
      </p:sp>
    </p:spTree>
    <p:extLst>
      <p:ext uri="{BB962C8B-B14F-4D97-AF65-F5344CB8AC3E}">
        <p14:creationId xmlns:p14="http://schemas.microsoft.com/office/powerpoint/2010/main" val="1198209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25</a:t>
            </a:fld>
            <a:endParaRPr lang="nl-BE"/>
          </a:p>
        </p:txBody>
      </p:sp>
    </p:spTree>
    <p:extLst>
      <p:ext uri="{BB962C8B-B14F-4D97-AF65-F5344CB8AC3E}">
        <p14:creationId xmlns:p14="http://schemas.microsoft.com/office/powerpoint/2010/main" val="37224010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26</a:t>
            </a:fld>
            <a:endParaRPr lang="nl-BE"/>
          </a:p>
        </p:txBody>
      </p:sp>
    </p:spTree>
    <p:extLst>
      <p:ext uri="{BB962C8B-B14F-4D97-AF65-F5344CB8AC3E}">
        <p14:creationId xmlns:p14="http://schemas.microsoft.com/office/powerpoint/2010/main" val="33424520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27</a:t>
            </a:fld>
            <a:endParaRPr lang="nl-BE"/>
          </a:p>
        </p:txBody>
      </p:sp>
    </p:spTree>
    <p:extLst>
      <p:ext uri="{BB962C8B-B14F-4D97-AF65-F5344CB8AC3E}">
        <p14:creationId xmlns:p14="http://schemas.microsoft.com/office/powerpoint/2010/main" val="3215538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2</a:t>
            </a:fld>
            <a:endParaRPr lang="nl-BE"/>
          </a:p>
        </p:txBody>
      </p:sp>
    </p:spTree>
    <p:extLst>
      <p:ext uri="{BB962C8B-B14F-4D97-AF65-F5344CB8AC3E}">
        <p14:creationId xmlns:p14="http://schemas.microsoft.com/office/powerpoint/2010/main" val="1157158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28</a:t>
            </a:fld>
            <a:endParaRPr lang="nl-BE"/>
          </a:p>
        </p:txBody>
      </p:sp>
    </p:spTree>
    <p:extLst>
      <p:ext uri="{BB962C8B-B14F-4D97-AF65-F5344CB8AC3E}">
        <p14:creationId xmlns:p14="http://schemas.microsoft.com/office/powerpoint/2010/main" val="37601295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29</a:t>
            </a:fld>
            <a:endParaRPr lang="nl-BE"/>
          </a:p>
        </p:txBody>
      </p:sp>
    </p:spTree>
    <p:extLst>
      <p:ext uri="{BB962C8B-B14F-4D97-AF65-F5344CB8AC3E}">
        <p14:creationId xmlns:p14="http://schemas.microsoft.com/office/powerpoint/2010/main" val="3150312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3</a:t>
            </a:fld>
            <a:endParaRPr lang="nl-BE"/>
          </a:p>
        </p:txBody>
      </p:sp>
    </p:spTree>
    <p:extLst>
      <p:ext uri="{BB962C8B-B14F-4D97-AF65-F5344CB8AC3E}">
        <p14:creationId xmlns:p14="http://schemas.microsoft.com/office/powerpoint/2010/main" val="2387594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4</a:t>
            </a:fld>
            <a:endParaRPr lang="nl-BE"/>
          </a:p>
        </p:txBody>
      </p:sp>
    </p:spTree>
    <p:extLst>
      <p:ext uri="{BB962C8B-B14F-4D97-AF65-F5344CB8AC3E}">
        <p14:creationId xmlns:p14="http://schemas.microsoft.com/office/powerpoint/2010/main" val="1811449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5</a:t>
            </a:fld>
            <a:endParaRPr lang="nl-BE"/>
          </a:p>
        </p:txBody>
      </p:sp>
    </p:spTree>
    <p:extLst>
      <p:ext uri="{BB962C8B-B14F-4D97-AF65-F5344CB8AC3E}">
        <p14:creationId xmlns:p14="http://schemas.microsoft.com/office/powerpoint/2010/main" val="2940051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6</a:t>
            </a:fld>
            <a:endParaRPr lang="nl-BE"/>
          </a:p>
        </p:txBody>
      </p:sp>
    </p:spTree>
    <p:extLst>
      <p:ext uri="{BB962C8B-B14F-4D97-AF65-F5344CB8AC3E}">
        <p14:creationId xmlns:p14="http://schemas.microsoft.com/office/powerpoint/2010/main" val="3674259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7</a:t>
            </a:fld>
            <a:endParaRPr lang="nl-BE"/>
          </a:p>
        </p:txBody>
      </p:sp>
    </p:spTree>
    <p:extLst>
      <p:ext uri="{BB962C8B-B14F-4D97-AF65-F5344CB8AC3E}">
        <p14:creationId xmlns:p14="http://schemas.microsoft.com/office/powerpoint/2010/main" val="1639371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13</a:t>
            </a:fld>
            <a:endParaRPr lang="nl-BE"/>
          </a:p>
        </p:txBody>
      </p:sp>
    </p:spTree>
    <p:extLst>
      <p:ext uri="{BB962C8B-B14F-4D97-AF65-F5344CB8AC3E}">
        <p14:creationId xmlns:p14="http://schemas.microsoft.com/office/powerpoint/2010/main" val="2029106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A2188C01-CAA7-9446-B8A9-ADDC9DB25B31}" type="slidenum">
              <a:rPr lang="nl-BE" smtClean="0"/>
              <a:t>14</a:t>
            </a:fld>
            <a:endParaRPr lang="nl-BE"/>
          </a:p>
        </p:txBody>
      </p:sp>
    </p:spTree>
    <p:extLst>
      <p:ext uri="{BB962C8B-B14F-4D97-AF65-F5344CB8AC3E}">
        <p14:creationId xmlns:p14="http://schemas.microsoft.com/office/powerpoint/2010/main" val="870868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4E4415-709B-D740-BEE7-2A308977F56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23923BFB-559B-984A-8DF8-09661AD861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7F584A31-1A5B-174B-89DE-D06F93040C10}"/>
              </a:ext>
            </a:extLst>
          </p:cNvPr>
          <p:cNvSpPr>
            <a:spLocks noGrp="1"/>
          </p:cNvSpPr>
          <p:nvPr>
            <p:ph type="dt" sz="half" idx="10"/>
          </p:nvPr>
        </p:nvSpPr>
        <p:spPr/>
        <p:txBody>
          <a:bodyPr/>
          <a:lstStyle/>
          <a:p>
            <a:fld id="{B09F2DB7-F13C-EB44-8406-26D0C4CAFBDF}" type="datetimeFigureOut">
              <a:rPr lang="nl-BE" smtClean="0"/>
              <a:t>26/11/19</a:t>
            </a:fld>
            <a:endParaRPr lang="nl-BE"/>
          </a:p>
        </p:txBody>
      </p:sp>
      <p:sp>
        <p:nvSpPr>
          <p:cNvPr id="5" name="Tijdelijke aanduiding voor voettekst 4">
            <a:extLst>
              <a:ext uri="{FF2B5EF4-FFF2-40B4-BE49-F238E27FC236}">
                <a16:creationId xmlns:a16="http://schemas.microsoft.com/office/drawing/2014/main" id="{939E620A-4AED-484D-B2AE-9EC54058D666}"/>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69C57F1D-8BD3-3B48-A3EC-25CF24CE3594}"/>
              </a:ext>
            </a:extLst>
          </p:cNvPr>
          <p:cNvSpPr>
            <a:spLocks noGrp="1"/>
          </p:cNvSpPr>
          <p:nvPr>
            <p:ph type="sldNum" sz="quarter" idx="12"/>
          </p:nvPr>
        </p:nvSpPr>
        <p:spPr/>
        <p:txBody>
          <a:bodyPr/>
          <a:lstStyle/>
          <a:p>
            <a:fld id="{533FD267-1E2A-144C-B650-F54BB5BBC625}" type="slidenum">
              <a:rPr lang="nl-BE" smtClean="0"/>
              <a:t>‹nr.›</a:t>
            </a:fld>
            <a:endParaRPr lang="nl-BE"/>
          </a:p>
        </p:txBody>
      </p:sp>
    </p:spTree>
    <p:extLst>
      <p:ext uri="{BB962C8B-B14F-4D97-AF65-F5344CB8AC3E}">
        <p14:creationId xmlns:p14="http://schemas.microsoft.com/office/powerpoint/2010/main" val="1705656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782541-B6AB-0E4D-BB18-9C1816E0A898}"/>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2CE5D1E7-D682-3049-8615-9F5A61D70921}"/>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DFB8DD88-3C4F-9B4F-AF03-0443D93C488D}"/>
              </a:ext>
            </a:extLst>
          </p:cNvPr>
          <p:cNvSpPr>
            <a:spLocks noGrp="1"/>
          </p:cNvSpPr>
          <p:nvPr>
            <p:ph type="dt" sz="half" idx="10"/>
          </p:nvPr>
        </p:nvSpPr>
        <p:spPr/>
        <p:txBody>
          <a:bodyPr/>
          <a:lstStyle/>
          <a:p>
            <a:fld id="{B09F2DB7-F13C-EB44-8406-26D0C4CAFBDF}" type="datetimeFigureOut">
              <a:rPr lang="nl-BE" smtClean="0"/>
              <a:t>26/11/19</a:t>
            </a:fld>
            <a:endParaRPr lang="nl-BE"/>
          </a:p>
        </p:txBody>
      </p:sp>
      <p:sp>
        <p:nvSpPr>
          <p:cNvPr id="5" name="Tijdelijke aanduiding voor voettekst 4">
            <a:extLst>
              <a:ext uri="{FF2B5EF4-FFF2-40B4-BE49-F238E27FC236}">
                <a16:creationId xmlns:a16="http://schemas.microsoft.com/office/drawing/2014/main" id="{522EF36B-51A3-F94A-80F8-742670DDEE72}"/>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89169459-BA6A-8C4E-8552-FF70B6DE46AF}"/>
              </a:ext>
            </a:extLst>
          </p:cNvPr>
          <p:cNvSpPr>
            <a:spLocks noGrp="1"/>
          </p:cNvSpPr>
          <p:nvPr>
            <p:ph type="sldNum" sz="quarter" idx="12"/>
          </p:nvPr>
        </p:nvSpPr>
        <p:spPr/>
        <p:txBody>
          <a:bodyPr/>
          <a:lstStyle/>
          <a:p>
            <a:fld id="{533FD267-1E2A-144C-B650-F54BB5BBC625}" type="slidenum">
              <a:rPr lang="nl-BE" smtClean="0"/>
              <a:t>‹nr.›</a:t>
            </a:fld>
            <a:endParaRPr lang="nl-BE"/>
          </a:p>
        </p:txBody>
      </p:sp>
    </p:spTree>
    <p:extLst>
      <p:ext uri="{BB962C8B-B14F-4D97-AF65-F5344CB8AC3E}">
        <p14:creationId xmlns:p14="http://schemas.microsoft.com/office/powerpoint/2010/main" val="3803856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FB3B87E-7133-4B47-B13B-BB416A663F40}"/>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220DE87F-49F5-4C4A-A459-8DF885FC48FF}"/>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2F9030EB-F568-2B42-9BB5-3E8CF2090335}"/>
              </a:ext>
            </a:extLst>
          </p:cNvPr>
          <p:cNvSpPr>
            <a:spLocks noGrp="1"/>
          </p:cNvSpPr>
          <p:nvPr>
            <p:ph type="dt" sz="half" idx="10"/>
          </p:nvPr>
        </p:nvSpPr>
        <p:spPr/>
        <p:txBody>
          <a:bodyPr/>
          <a:lstStyle/>
          <a:p>
            <a:fld id="{B09F2DB7-F13C-EB44-8406-26D0C4CAFBDF}" type="datetimeFigureOut">
              <a:rPr lang="nl-BE" smtClean="0"/>
              <a:t>26/11/19</a:t>
            </a:fld>
            <a:endParaRPr lang="nl-BE"/>
          </a:p>
        </p:txBody>
      </p:sp>
      <p:sp>
        <p:nvSpPr>
          <p:cNvPr id="5" name="Tijdelijke aanduiding voor voettekst 4">
            <a:extLst>
              <a:ext uri="{FF2B5EF4-FFF2-40B4-BE49-F238E27FC236}">
                <a16:creationId xmlns:a16="http://schemas.microsoft.com/office/drawing/2014/main" id="{FC0D4EF5-F529-5E41-ABB5-86AB07568348}"/>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11626242-A086-F347-8312-4BAEDF57A193}"/>
              </a:ext>
            </a:extLst>
          </p:cNvPr>
          <p:cNvSpPr>
            <a:spLocks noGrp="1"/>
          </p:cNvSpPr>
          <p:nvPr>
            <p:ph type="sldNum" sz="quarter" idx="12"/>
          </p:nvPr>
        </p:nvSpPr>
        <p:spPr/>
        <p:txBody>
          <a:bodyPr/>
          <a:lstStyle/>
          <a:p>
            <a:fld id="{533FD267-1E2A-144C-B650-F54BB5BBC625}" type="slidenum">
              <a:rPr lang="nl-BE" smtClean="0"/>
              <a:t>‹nr.›</a:t>
            </a:fld>
            <a:endParaRPr lang="nl-BE"/>
          </a:p>
        </p:txBody>
      </p:sp>
    </p:spTree>
    <p:extLst>
      <p:ext uri="{BB962C8B-B14F-4D97-AF65-F5344CB8AC3E}">
        <p14:creationId xmlns:p14="http://schemas.microsoft.com/office/powerpoint/2010/main" val="3063534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8D8ECA-E596-D14C-8A0D-20363D8324C5}"/>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83F5A383-7F57-E342-8E17-430D54B03EC1}"/>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50D3E99A-7C45-154F-8718-D498026D1DD6}"/>
              </a:ext>
            </a:extLst>
          </p:cNvPr>
          <p:cNvSpPr>
            <a:spLocks noGrp="1"/>
          </p:cNvSpPr>
          <p:nvPr>
            <p:ph type="dt" sz="half" idx="10"/>
          </p:nvPr>
        </p:nvSpPr>
        <p:spPr/>
        <p:txBody>
          <a:bodyPr/>
          <a:lstStyle/>
          <a:p>
            <a:fld id="{B09F2DB7-F13C-EB44-8406-26D0C4CAFBDF}" type="datetimeFigureOut">
              <a:rPr lang="nl-BE" smtClean="0"/>
              <a:t>26/11/19</a:t>
            </a:fld>
            <a:endParaRPr lang="nl-BE"/>
          </a:p>
        </p:txBody>
      </p:sp>
      <p:sp>
        <p:nvSpPr>
          <p:cNvPr id="5" name="Tijdelijke aanduiding voor voettekst 4">
            <a:extLst>
              <a:ext uri="{FF2B5EF4-FFF2-40B4-BE49-F238E27FC236}">
                <a16:creationId xmlns:a16="http://schemas.microsoft.com/office/drawing/2014/main" id="{84BBCD6A-0497-894E-A16F-C47CD3E89C6D}"/>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E4A32258-554C-3546-9BB2-106353A6D6DE}"/>
              </a:ext>
            </a:extLst>
          </p:cNvPr>
          <p:cNvSpPr>
            <a:spLocks noGrp="1"/>
          </p:cNvSpPr>
          <p:nvPr>
            <p:ph type="sldNum" sz="quarter" idx="12"/>
          </p:nvPr>
        </p:nvSpPr>
        <p:spPr/>
        <p:txBody>
          <a:bodyPr/>
          <a:lstStyle/>
          <a:p>
            <a:fld id="{533FD267-1E2A-144C-B650-F54BB5BBC625}" type="slidenum">
              <a:rPr lang="nl-BE" smtClean="0"/>
              <a:t>‹nr.›</a:t>
            </a:fld>
            <a:endParaRPr lang="nl-BE"/>
          </a:p>
        </p:txBody>
      </p:sp>
    </p:spTree>
    <p:extLst>
      <p:ext uri="{BB962C8B-B14F-4D97-AF65-F5344CB8AC3E}">
        <p14:creationId xmlns:p14="http://schemas.microsoft.com/office/powerpoint/2010/main" val="1846576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9F8A85-5180-B94A-AFDA-12AA21B2601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B22F5A29-7FAB-E341-ACF9-1BE85DFC91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32B2536-8B56-664F-8E4F-1E10A13396D6}"/>
              </a:ext>
            </a:extLst>
          </p:cNvPr>
          <p:cNvSpPr>
            <a:spLocks noGrp="1"/>
          </p:cNvSpPr>
          <p:nvPr>
            <p:ph type="dt" sz="half" idx="10"/>
          </p:nvPr>
        </p:nvSpPr>
        <p:spPr/>
        <p:txBody>
          <a:bodyPr/>
          <a:lstStyle/>
          <a:p>
            <a:fld id="{B09F2DB7-F13C-EB44-8406-26D0C4CAFBDF}" type="datetimeFigureOut">
              <a:rPr lang="nl-BE" smtClean="0"/>
              <a:t>26/11/19</a:t>
            </a:fld>
            <a:endParaRPr lang="nl-BE"/>
          </a:p>
        </p:txBody>
      </p:sp>
      <p:sp>
        <p:nvSpPr>
          <p:cNvPr id="5" name="Tijdelijke aanduiding voor voettekst 4">
            <a:extLst>
              <a:ext uri="{FF2B5EF4-FFF2-40B4-BE49-F238E27FC236}">
                <a16:creationId xmlns:a16="http://schemas.microsoft.com/office/drawing/2014/main" id="{72BB1036-E9DC-754F-8A06-C28A96BA64BF}"/>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6903BE25-121A-CD4A-A17C-5784B80416F5}"/>
              </a:ext>
            </a:extLst>
          </p:cNvPr>
          <p:cNvSpPr>
            <a:spLocks noGrp="1"/>
          </p:cNvSpPr>
          <p:nvPr>
            <p:ph type="sldNum" sz="quarter" idx="12"/>
          </p:nvPr>
        </p:nvSpPr>
        <p:spPr/>
        <p:txBody>
          <a:bodyPr/>
          <a:lstStyle/>
          <a:p>
            <a:fld id="{533FD267-1E2A-144C-B650-F54BB5BBC625}" type="slidenum">
              <a:rPr lang="nl-BE" smtClean="0"/>
              <a:t>‹nr.›</a:t>
            </a:fld>
            <a:endParaRPr lang="nl-BE"/>
          </a:p>
        </p:txBody>
      </p:sp>
    </p:spTree>
    <p:extLst>
      <p:ext uri="{BB962C8B-B14F-4D97-AF65-F5344CB8AC3E}">
        <p14:creationId xmlns:p14="http://schemas.microsoft.com/office/powerpoint/2010/main" val="4037653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BE93EE-8A5E-6346-AB74-3B95836CE8FA}"/>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5B485626-F2F9-2C4E-8028-CE7B6D998FB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A2935488-934E-C54A-A33F-963B919E51C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F7FBCC10-49D7-4A45-8E6D-6E03ADB48538}"/>
              </a:ext>
            </a:extLst>
          </p:cNvPr>
          <p:cNvSpPr>
            <a:spLocks noGrp="1"/>
          </p:cNvSpPr>
          <p:nvPr>
            <p:ph type="dt" sz="half" idx="10"/>
          </p:nvPr>
        </p:nvSpPr>
        <p:spPr/>
        <p:txBody>
          <a:bodyPr/>
          <a:lstStyle/>
          <a:p>
            <a:fld id="{B09F2DB7-F13C-EB44-8406-26D0C4CAFBDF}" type="datetimeFigureOut">
              <a:rPr lang="nl-BE" smtClean="0"/>
              <a:t>26/11/19</a:t>
            </a:fld>
            <a:endParaRPr lang="nl-BE"/>
          </a:p>
        </p:txBody>
      </p:sp>
      <p:sp>
        <p:nvSpPr>
          <p:cNvPr id="6" name="Tijdelijke aanduiding voor voettekst 5">
            <a:extLst>
              <a:ext uri="{FF2B5EF4-FFF2-40B4-BE49-F238E27FC236}">
                <a16:creationId xmlns:a16="http://schemas.microsoft.com/office/drawing/2014/main" id="{8CD73FCA-B3BE-8D49-A9C6-11BB60A0109E}"/>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31E7F348-51D1-7F46-B5D8-7C16274715B2}"/>
              </a:ext>
            </a:extLst>
          </p:cNvPr>
          <p:cNvSpPr>
            <a:spLocks noGrp="1"/>
          </p:cNvSpPr>
          <p:nvPr>
            <p:ph type="sldNum" sz="quarter" idx="12"/>
          </p:nvPr>
        </p:nvSpPr>
        <p:spPr/>
        <p:txBody>
          <a:bodyPr/>
          <a:lstStyle/>
          <a:p>
            <a:fld id="{533FD267-1E2A-144C-B650-F54BB5BBC625}" type="slidenum">
              <a:rPr lang="nl-BE" smtClean="0"/>
              <a:t>‹nr.›</a:t>
            </a:fld>
            <a:endParaRPr lang="nl-BE"/>
          </a:p>
        </p:txBody>
      </p:sp>
    </p:spTree>
    <p:extLst>
      <p:ext uri="{BB962C8B-B14F-4D97-AF65-F5344CB8AC3E}">
        <p14:creationId xmlns:p14="http://schemas.microsoft.com/office/powerpoint/2010/main" val="391766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52BF3F-37B0-B140-AA2E-AFCC66ADDA07}"/>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BADAE771-48F0-A54E-84E8-C417D4769E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35223FC-F288-8A44-A326-91664AAE2B8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ABC064A9-D35C-644A-9FFF-53A06EB6FB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0C5FD8BC-F70A-F245-8365-E6186C984BA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B3AFED9F-8F44-124F-B84F-B1326C2408BA}"/>
              </a:ext>
            </a:extLst>
          </p:cNvPr>
          <p:cNvSpPr>
            <a:spLocks noGrp="1"/>
          </p:cNvSpPr>
          <p:nvPr>
            <p:ph type="dt" sz="half" idx="10"/>
          </p:nvPr>
        </p:nvSpPr>
        <p:spPr/>
        <p:txBody>
          <a:bodyPr/>
          <a:lstStyle/>
          <a:p>
            <a:fld id="{B09F2DB7-F13C-EB44-8406-26D0C4CAFBDF}" type="datetimeFigureOut">
              <a:rPr lang="nl-BE" smtClean="0"/>
              <a:t>26/11/19</a:t>
            </a:fld>
            <a:endParaRPr lang="nl-BE"/>
          </a:p>
        </p:txBody>
      </p:sp>
      <p:sp>
        <p:nvSpPr>
          <p:cNvPr id="8" name="Tijdelijke aanduiding voor voettekst 7">
            <a:extLst>
              <a:ext uri="{FF2B5EF4-FFF2-40B4-BE49-F238E27FC236}">
                <a16:creationId xmlns:a16="http://schemas.microsoft.com/office/drawing/2014/main" id="{31B31C37-B7F0-104D-B248-F2745E989AFE}"/>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F93A2B77-0C3A-1C4F-B5BC-751E224BFD84}"/>
              </a:ext>
            </a:extLst>
          </p:cNvPr>
          <p:cNvSpPr>
            <a:spLocks noGrp="1"/>
          </p:cNvSpPr>
          <p:nvPr>
            <p:ph type="sldNum" sz="quarter" idx="12"/>
          </p:nvPr>
        </p:nvSpPr>
        <p:spPr/>
        <p:txBody>
          <a:bodyPr/>
          <a:lstStyle/>
          <a:p>
            <a:fld id="{533FD267-1E2A-144C-B650-F54BB5BBC625}" type="slidenum">
              <a:rPr lang="nl-BE" smtClean="0"/>
              <a:t>‹nr.›</a:t>
            </a:fld>
            <a:endParaRPr lang="nl-BE"/>
          </a:p>
        </p:txBody>
      </p:sp>
    </p:spTree>
    <p:extLst>
      <p:ext uri="{BB962C8B-B14F-4D97-AF65-F5344CB8AC3E}">
        <p14:creationId xmlns:p14="http://schemas.microsoft.com/office/powerpoint/2010/main" val="619762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FF9A2B-5523-9948-ABED-96275EE150FE}"/>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44EDE424-DD6D-8448-AF72-43EA55D5A7FE}"/>
              </a:ext>
            </a:extLst>
          </p:cNvPr>
          <p:cNvSpPr>
            <a:spLocks noGrp="1"/>
          </p:cNvSpPr>
          <p:nvPr>
            <p:ph type="dt" sz="half" idx="10"/>
          </p:nvPr>
        </p:nvSpPr>
        <p:spPr/>
        <p:txBody>
          <a:bodyPr/>
          <a:lstStyle/>
          <a:p>
            <a:fld id="{B09F2DB7-F13C-EB44-8406-26D0C4CAFBDF}" type="datetimeFigureOut">
              <a:rPr lang="nl-BE" smtClean="0"/>
              <a:t>26/11/19</a:t>
            </a:fld>
            <a:endParaRPr lang="nl-BE"/>
          </a:p>
        </p:txBody>
      </p:sp>
      <p:sp>
        <p:nvSpPr>
          <p:cNvPr id="4" name="Tijdelijke aanduiding voor voettekst 3">
            <a:extLst>
              <a:ext uri="{FF2B5EF4-FFF2-40B4-BE49-F238E27FC236}">
                <a16:creationId xmlns:a16="http://schemas.microsoft.com/office/drawing/2014/main" id="{836FB8E9-873C-6347-8AC1-2444482FD5E8}"/>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A296DE27-8192-3E43-9779-FFBDDA0CEAAF}"/>
              </a:ext>
            </a:extLst>
          </p:cNvPr>
          <p:cNvSpPr>
            <a:spLocks noGrp="1"/>
          </p:cNvSpPr>
          <p:nvPr>
            <p:ph type="sldNum" sz="quarter" idx="12"/>
          </p:nvPr>
        </p:nvSpPr>
        <p:spPr/>
        <p:txBody>
          <a:bodyPr/>
          <a:lstStyle/>
          <a:p>
            <a:fld id="{533FD267-1E2A-144C-B650-F54BB5BBC625}" type="slidenum">
              <a:rPr lang="nl-BE" smtClean="0"/>
              <a:t>‹nr.›</a:t>
            </a:fld>
            <a:endParaRPr lang="nl-BE"/>
          </a:p>
        </p:txBody>
      </p:sp>
    </p:spTree>
    <p:extLst>
      <p:ext uri="{BB962C8B-B14F-4D97-AF65-F5344CB8AC3E}">
        <p14:creationId xmlns:p14="http://schemas.microsoft.com/office/powerpoint/2010/main" val="3519855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D11CA6B-73E4-BA4A-965A-B4A938C11C09}"/>
              </a:ext>
            </a:extLst>
          </p:cNvPr>
          <p:cNvSpPr>
            <a:spLocks noGrp="1"/>
          </p:cNvSpPr>
          <p:nvPr>
            <p:ph type="dt" sz="half" idx="10"/>
          </p:nvPr>
        </p:nvSpPr>
        <p:spPr/>
        <p:txBody>
          <a:bodyPr/>
          <a:lstStyle/>
          <a:p>
            <a:fld id="{B09F2DB7-F13C-EB44-8406-26D0C4CAFBDF}" type="datetimeFigureOut">
              <a:rPr lang="nl-BE" smtClean="0"/>
              <a:t>26/11/19</a:t>
            </a:fld>
            <a:endParaRPr lang="nl-BE"/>
          </a:p>
        </p:txBody>
      </p:sp>
      <p:sp>
        <p:nvSpPr>
          <p:cNvPr id="3" name="Tijdelijke aanduiding voor voettekst 2">
            <a:extLst>
              <a:ext uri="{FF2B5EF4-FFF2-40B4-BE49-F238E27FC236}">
                <a16:creationId xmlns:a16="http://schemas.microsoft.com/office/drawing/2014/main" id="{9E2F8E6F-8D16-8A4A-96E0-5DE0C0DF16CD}"/>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5F4B7ECD-0C56-2341-8F2A-BEE3ACDB7D12}"/>
              </a:ext>
            </a:extLst>
          </p:cNvPr>
          <p:cNvSpPr>
            <a:spLocks noGrp="1"/>
          </p:cNvSpPr>
          <p:nvPr>
            <p:ph type="sldNum" sz="quarter" idx="12"/>
          </p:nvPr>
        </p:nvSpPr>
        <p:spPr/>
        <p:txBody>
          <a:bodyPr/>
          <a:lstStyle/>
          <a:p>
            <a:fld id="{533FD267-1E2A-144C-B650-F54BB5BBC625}" type="slidenum">
              <a:rPr lang="nl-BE" smtClean="0"/>
              <a:t>‹nr.›</a:t>
            </a:fld>
            <a:endParaRPr lang="nl-BE"/>
          </a:p>
        </p:txBody>
      </p:sp>
    </p:spTree>
    <p:extLst>
      <p:ext uri="{BB962C8B-B14F-4D97-AF65-F5344CB8AC3E}">
        <p14:creationId xmlns:p14="http://schemas.microsoft.com/office/powerpoint/2010/main" val="62797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D5450A-1410-BD45-9455-C2B874A2A72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C34729B2-4FCA-0343-A8B2-A6358FCB41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047EC223-A886-5E4E-AE9E-0E928FC397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1A63455-B4EA-5242-BBE1-79D0AA3C3DCE}"/>
              </a:ext>
            </a:extLst>
          </p:cNvPr>
          <p:cNvSpPr>
            <a:spLocks noGrp="1"/>
          </p:cNvSpPr>
          <p:nvPr>
            <p:ph type="dt" sz="half" idx="10"/>
          </p:nvPr>
        </p:nvSpPr>
        <p:spPr/>
        <p:txBody>
          <a:bodyPr/>
          <a:lstStyle/>
          <a:p>
            <a:fld id="{B09F2DB7-F13C-EB44-8406-26D0C4CAFBDF}" type="datetimeFigureOut">
              <a:rPr lang="nl-BE" smtClean="0"/>
              <a:t>26/11/19</a:t>
            </a:fld>
            <a:endParaRPr lang="nl-BE"/>
          </a:p>
        </p:txBody>
      </p:sp>
      <p:sp>
        <p:nvSpPr>
          <p:cNvPr id="6" name="Tijdelijke aanduiding voor voettekst 5">
            <a:extLst>
              <a:ext uri="{FF2B5EF4-FFF2-40B4-BE49-F238E27FC236}">
                <a16:creationId xmlns:a16="http://schemas.microsoft.com/office/drawing/2014/main" id="{409816E0-5AB1-E14E-A887-B46C172823EA}"/>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FD12D961-2039-1E40-ACF3-53895932A5CA}"/>
              </a:ext>
            </a:extLst>
          </p:cNvPr>
          <p:cNvSpPr>
            <a:spLocks noGrp="1"/>
          </p:cNvSpPr>
          <p:nvPr>
            <p:ph type="sldNum" sz="quarter" idx="12"/>
          </p:nvPr>
        </p:nvSpPr>
        <p:spPr/>
        <p:txBody>
          <a:bodyPr/>
          <a:lstStyle/>
          <a:p>
            <a:fld id="{533FD267-1E2A-144C-B650-F54BB5BBC625}" type="slidenum">
              <a:rPr lang="nl-BE" smtClean="0"/>
              <a:t>‹nr.›</a:t>
            </a:fld>
            <a:endParaRPr lang="nl-BE"/>
          </a:p>
        </p:txBody>
      </p:sp>
    </p:spTree>
    <p:extLst>
      <p:ext uri="{BB962C8B-B14F-4D97-AF65-F5344CB8AC3E}">
        <p14:creationId xmlns:p14="http://schemas.microsoft.com/office/powerpoint/2010/main" val="3993560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838BB1-9ECF-084D-A0A0-FE4E668620A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F0E0B71D-B503-CF40-9DDD-05D2605648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865C7D06-D592-F645-B33B-B5102270A1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0B5864C-4486-A14A-938D-3195E11116A3}"/>
              </a:ext>
            </a:extLst>
          </p:cNvPr>
          <p:cNvSpPr>
            <a:spLocks noGrp="1"/>
          </p:cNvSpPr>
          <p:nvPr>
            <p:ph type="dt" sz="half" idx="10"/>
          </p:nvPr>
        </p:nvSpPr>
        <p:spPr/>
        <p:txBody>
          <a:bodyPr/>
          <a:lstStyle/>
          <a:p>
            <a:fld id="{B09F2DB7-F13C-EB44-8406-26D0C4CAFBDF}" type="datetimeFigureOut">
              <a:rPr lang="nl-BE" smtClean="0"/>
              <a:t>26/11/19</a:t>
            </a:fld>
            <a:endParaRPr lang="nl-BE"/>
          </a:p>
        </p:txBody>
      </p:sp>
      <p:sp>
        <p:nvSpPr>
          <p:cNvPr id="6" name="Tijdelijke aanduiding voor voettekst 5">
            <a:extLst>
              <a:ext uri="{FF2B5EF4-FFF2-40B4-BE49-F238E27FC236}">
                <a16:creationId xmlns:a16="http://schemas.microsoft.com/office/drawing/2014/main" id="{5B3F4AD7-C2DF-9A45-8C87-F56BD3CF7008}"/>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71C69B9E-5C1F-CC47-B676-D68F7A9055AF}"/>
              </a:ext>
            </a:extLst>
          </p:cNvPr>
          <p:cNvSpPr>
            <a:spLocks noGrp="1"/>
          </p:cNvSpPr>
          <p:nvPr>
            <p:ph type="sldNum" sz="quarter" idx="12"/>
          </p:nvPr>
        </p:nvSpPr>
        <p:spPr/>
        <p:txBody>
          <a:bodyPr/>
          <a:lstStyle/>
          <a:p>
            <a:fld id="{533FD267-1E2A-144C-B650-F54BB5BBC625}" type="slidenum">
              <a:rPr lang="nl-BE" smtClean="0"/>
              <a:t>‹nr.›</a:t>
            </a:fld>
            <a:endParaRPr lang="nl-BE"/>
          </a:p>
        </p:txBody>
      </p:sp>
    </p:spTree>
    <p:extLst>
      <p:ext uri="{BB962C8B-B14F-4D97-AF65-F5344CB8AC3E}">
        <p14:creationId xmlns:p14="http://schemas.microsoft.com/office/powerpoint/2010/main" val="314672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ABBE10B-A5BF-AC47-8BD7-31A6D5EB8A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92E344BE-F7AB-0146-A2C2-38B66B5BD6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53DCF899-D931-554F-B9C5-6F8E147218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9F2DB7-F13C-EB44-8406-26D0C4CAFBDF}" type="datetimeFigureOut">
              <a:rPr lang="nl-BE" smtClean="0"/>
              <a:t>26/11/19</a:t>
            </a:fld>
            <a:endParaRPr lang="nl-BE"/>
          </a:p>
        </p:txBody>
      </p:sp>
      <p:sp>
        <p:nvSpPr>
          <p:cNvPr id="5" name="Tijdelijke aanduiding voor voettekst 4">
            <a:extLst>
              <a:ext uri="{FF2B5EF4-FFF2-40B4-BE49-F238E27FC236}">
                <a16:creationId xmlns:a16="http://schemas.microsoft.com/office/drawing/2014/main" id="{E0F2B012-3C40-0341-BD92-2DE196B02F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9016163B-D38C-E84C-BBA9-3E9BF4A5A4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FD267-1E2A-144C-B650-F54BB5BBC625}" type="slidenum">
              <a:rPr lang="nl-BE" smtClean="0"/>
              <a:t>‹nr.›</a:t>
            </a:fld>
            <a:endParaRPr lang="nl-BE"/>
          </a:p>
        </p:txBody>
      </p:sp>
    </p:spTree>
    <p:extLst>
      <p:ext uri="{BB962C8B-B14F-4D97-AF65-F5344CB8AC3E}">
        <p14:creationId xmlns:p14="http://schemas.microsoft.com/office/powerpoint/2010/main" val="2785004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4D6AB3-8037-0E40-928D-B13C408A7B41}"/>
              </a:ext>
            </a:extLst>
          </p:cNvPr>
          <p:cNvSpPr>
            <a:spLocks noGrp="1"/>
          </p:cNvSpPr>
          <p:nvPr>
            <p:ph type="ctrTitle"/>
          </p:nvPr>
        </p:nvSpPr>
        <p:spPr/>
        <p:txBody>
          <a:bodyPr/>
          <a:lstStyle/>
          <a:p>
            <a:r>
              <a:rPr lang="nl-BE" dirty="0"/>
              <a:t>Member states have </a:t>
            </a:r>
            <a:br>
              <a:rPr lang="nl-BE" dirty="0"/>
            </a:br>
            <a:r>
              <a:rPr lang="nl-BE" dirty="0"/>
              <a:t>moved on, EU</a:t>
            </a:r>
          </a:p>
        </p:txBody>
      </p:sp>
      <p:sp>
        <p:nvSpPr>
          <p:cNvPr id="3" name="Ondertitel 2">
            <a:extLst>
              <a:ext uri="{FF2B5EF4-FFF2-40B4-BE49-F238E27FC236}">
                <a16:creationId xmlns:a16="http://schemas.microsoft.com/office/drawing/2014/main" id="{7251C3E4-CD17-7041-9420-84036B88670D}"/>
              </a:ext>
            </a:extLst>
          </p:cNvPr>
          <p:cNvSpPr>
            <a:spLocks noGrp="1"/>
          </p:cNvSpPr>
          <p:nvPr>
            <p:ph type="subTitle" idx="1"/>
          </p:nvPr>
        </p:nvSpPr>
        <p:spPr/>
        <p:txBody>
          <a:bodyPr/>
          <a:lstStyle/>
          <a:p>
            <a:r>
              <a:rPr lang="nl-BE" dirty="0"/>
              <a:t>The 2019 Belgian Companies Act </a:t>
            </a:r>
          </a:p>
          <a:p>
            <a:r>
              <a:rPr lang="nl-BE" dirty="0"/>
              <a:t>as an illustration of Europe-wide trends</a:t>
            </a:r>
          </a:p>
        </p:txBody>
      </p:sp>
    </p:spTree>
    <p:extLst>
      <p:ext uri="{BB962C8B-B14F-4D97-AF65-F5344CB8AC3E}">
        <p14:creationId xmlns:p14="http://schemas.microsoft.com/office/powerpoint/2010/main" val="706923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C4F3CF-B54E-E946-A514-3C598C19CF70}"/>
              </a:ext>
            </a:extLst>
          </p:cNvPr>
          <p:cNvSpPr>
            <a:spLocks noGrp="1"/>
          </p:cNvSpPr>
          <p:nvPr>
            <p:ph type="title"/>
          </p:nvPr>
        </p:nvSpPr>
        <p:spPr/>
        <p:txBody>
          <a:bodyPr/>
          <a:lstStyle/>
          <a:p>
            <a:r>
              <a:rPr lang="nl-BE" dirty="0"/>
              <a:t>SRDII: good intentions, typically weak results</a:t>
            </a:r>
          </a:p>
        </p:txBody>
      </p:sp>
      <p:sp>
        <p:nvSpPr>
          <p:cNvPr id="3" name="Tijdelijke aanduiding voor inhoud 2">
            <a:extLst>
              <a:ext uri="{FF2B5EF4-FFF2-40B4-BE49-F238E27FC236}">
                <a16:creationId xmlns:a16="http://schemas.microsoft.com/office/drawing/2014/main" id="{E2AA5D66-AB3F-234C-962D-1E4D05C6C214}"/>
              </a:ext>
            </a:extLst>
          </p:cNvPr>
          <p:cNvSpPr>
            <a:spLocks noGrp="1"/>
          </p:cNvSpPr>
          <p:nvPr>
            <p:ph idx="1"/>
          </p:nvPr>
        </p:nvSpPr>
        <p:spPr/>
        <p:txBody>
          <a:bodyPr>
            <a:normAutofit fontScale="92500" lnSpcReduction="10000"/>
          </a:bodyPr>
          <a:lstStyle/>
          <a:p>
            <a:r>
              <a:rPr lang="nl-BE" dirty="0"/>
              <a:t>Largely tackles the right issues, but in an ineffective way :</a:t>
            </a:r>
          </a:p>
          <a:p>
            <a:r>
              <a:rPr lang="nl-BE" dirty="0"/>
              <a:t>Shareholder engagement generally: </a:t>
            </a:r>
          </a:p>
          <a:p>
            <a:pPr lvl="1"/>
            <a:r>
              <a:rPr lang="nl-BE" dirty="0"/>
              <a:t>no empirical or other indications that there was a problem that needed solving and Directive contains no concrete measures (perhaps fortunately) nor incentives for asset managers to change their business model</a:t>
            </a:r>
          </a:p>
          <a:p>
            <a:pPr lvl="1"/>
            <a:r>
              <a:rPr lang="nl-BE" dirty="0"/>
              <a:t>No definition of short termism and therefore no effective attack on it</a:t>
            </a:r>
          </a:p>
          <a:p>
            <a:r>
              <a:rPr lang="nl-BE" dirty="0"/>
              <a:t>Shareholder identification and enabling shareholder rights: mainly exhoration towards member states, left to practice (Euroclear etc.) to implement</a:t>
            </a:r>
          </a:p>
          <a:p>
            <a:r>
              <a:rPr lang="nl-BE" dirty="0"/>
              <a:t>RPTs: here EU could have truly raised the quality of national laws, but the watered down end-product leaves too many options to MS</a:t>
            </a:r>
          </a:p>
          <a:p>
            <a:r>
              <a:rPr lang="nl-BE" dirty="0"/>
              <a:t>Proxy advisors: mainly increase of irrelevant red tape</a:t>
            </a:r>
          </a:p>
        </p:txBody>
      </p:sp>
    </p:spTree>
    <p:extLst>
      <p:ext uri="{BB962C8B-B14F-4D97-AF65-F5344CB8AC3E}">
        <p14:creationId xmlns:p14="http://schemas.microsoft.com/office/powerpoint/2010/main" val="2153150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AFD3B6-C0D6-E545-AFD6-E9EA6E7DDDD0}"/>
              </a:ext>
            </a:extLst>
          </p:cNvPr>
          <p:cNvSpPr>
            <a:spLocks noGrp="1"/>
          </p:cNvSpPr>
          <p:nvPr>
            <p:ph type="title"/>
          </p:nvPr>
        </p:nvSpPr>
        <p:spPr/>
        <p:txBody>
          <a:bodyPr/>
          <a:lstStyle/>
          <a:p>
            <a:r>
              <a:rPr lang="nl-BE" dirty="0"/>
              <a:t>Company law package</a:t>
            </a:r>
          </a:p>
        </p:txBody>
      </p:sp>
      <p:sp>
        <p:nvSpPr>
          <p:cNvPr id="3" name="Tijdelijke aanduiding voor inhoud 2">
            <a:extLst>
              <a:ext uri="{FF2B5EF4-FFF2-40B4-BE49-F238E27FC236}">
                <a16:creationId xmlns:a16="http://schemas.microsoft.com/office/drawing/2014/main" id="{8BA732E0-CB71-494A-A2F9-3338668E0A76}"/>
              </a:ext>
            </a:extLst>
          </p:cNvPr>
          <p:cNvSpPr>
            <a:spLocks noGrp="1"/>
          </p:cNvSpPr>
          <p:nvPr>
            <p:ph idx="1"/>
          </p:nvPr>
        </p:nvSpPr>
        <p:spPr/>
        <p:txBody>
          <a:bodyPr>
            <a:normAutofit/>
          </a:bodyPr>
          <a:lstStyle/>
          <a:p>
            <a:r>
              <a:rPr lang="nl-BE" dirty="0"/>
              <a:t>Redeeming initiative by EU commission after years of relative inactivity</a:t>
            </a:r>
          </a:p>
          <a:p>
            <a:r>
              <a:rPr lang="nl-BE" dirty="0"/>
              <a:t>Dicussed by other speakers today</a:t>
            </a:r>
          </a:p>
          <a:p>
            <a:r>
              <a:rPr lang="nl-BE" dirty="0"/>
              <a:t>Member states, spurred on by Centros and its progeny, have not waited for EU initiatives</a:t>
            </a:r>
          </a:p>
          <a:p>
            <a:r>
              <a:rPr lang="nl-BE" dirty="0"/>
              <a:t>Belgian reform is an illustration of a wider trend, </a:t>
            </a:r>
          </a:p>
          <a:p>
            <a:pPr lvl="1"/>
            <a:r>
              <a:rPr lang="nl-BE" dirty="0"/>
              <a:t>to replace black letter rules on creditor protection with a reliance on directors’ duties</a:t>
            </a:r>
          </a:p>
          <a:p>
            <a:pPr lvl="1"/>
            <a:r>
              <a:rPr lang="nl-BE" dirty="0"/>
              <a:t>To move away from shareholder equality to a certain extent</a:t>
            </a:r>
          </a:p>
        </p:txBody>
      </p:sp>
    </p:spTree>
    <p:extLst>
      <p:ext uri="{BB962C8B-B14F-4D97-AF65-F5344CB8AC3E}">
        <p14:creationId xmlns:p14="http://schemas.microsoft.com/office/powerpoint/2010/main" val="3589820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5B9325-B526-7D40-AE0B-DD0E13F30EB3}"/>
              </a:ext>
            </a:extLst>
          </p:cNvPr>
          <p:cNvSpPr>
            <a:spLocks noGrp="1"/>
          </p:cNvSpPr>
          <p:nvPr>
            <p:ph type="title"/>
          </p:nvPr>
        </p:nvSpPr>
        <p:spPr/>
        <p:txBody>
          <a:bodyPr/>
          <a:lstStyle/>
          <a:p>
            <a:r>
              <a:rPr lang="nl-BE" dirty="0"/>
              <a:t>Belgian company law reform of 2019</a:t>
            </a:r>
          </a:p>
        </p:txBody>
      </p:sp>
      <p:sp>
        <p:nvSpPr>
          <p:cNvPr id="3" name="Tijdelijke aanduiding voor inhoud 2">
            <a:extLst>
              <a:ext uri="{FF2B5EF4-FFF2-40B4-BE49-F238E27FC236}">
                <a16:creationId xmlns:a16="http://schemas.microsoft.com/office/drawing/2014/main" id="{8DBFFB2A-0022-5E41-8778-11D6B6B3BCA4}"/>
              </a:ext>
            </a:extLst>
          </p:cNvPr>
          <p:cNvSpPr>
            <a:spLocks noGrp="1"/>
          </p:cNvSpPr>
          <p:nvPr>
            <p:ph idx="1"/>
          </p:nvPr>
        </p:nvSpPr>
        <p:spPr/>
        <p:txBody>
          <a:bodyPr>
            <a:normAutofit fontScale="85000" lnSpcReduction="10000"/>
          </a:bodyPr>
          <a:lstStyle/>
          <a:p>
            <a:r>
              <a:rPr lang="nl-BE" dirty="0"/>
              <a:t>Emblematic of reforms throughout Europe:</a:t>
            </a:r>
          </a:p>
          <a:p>
            <a:r>
              <a:rPr lang="nl-BE" dirty="0"/>
              <a:t>Move to incorporation theory, worldwide application</a:t>
            </a:r>
          </a:p>
          <a:p>
            <a:pPr lvl="1"/>
            <a:r>
              <a:rPr lang="nl-BE" dirty="0"/>
              <a:t>Direct reaction to ECJ cases on freedom of establishment</a:t>
            </a:r>
          </a:p>
          <a:p>
            <a:r>
              <a:rPr lang="nl-BE" dirty="0"/>
              <a:t>Legal capital abolished for private companies</a:t>
            </a:r>
          </a:p>
          <a:p>
            <a:pPr lvl="1"/>
            <a:r>
              <a:rPr lang="nl-BE" dirty="0"/>
              <a:t>As part of “light vehicle competition”</a:t>
            </a:r>
          </a:p>
          <a:p>
            <a:pPr lvl="1"/>
            <a:r>
              <a:rPr lang="nl-BE" dirty="0"/>
              <a:t>Illustrates move away from black letter creditor protection rules</a:t>
            </a:r>
          </a:p>
          <a:p>
            <a:pPr lvl="1"/>
            <a:r>
              <a:rPr lang="nl-BE" dirty="0"/>
              <a:t>Balanced by increased focus on director’s duties:</a:t>
            </a:r>
          </a:p>
          <a:p>
            <a:pPr lvl="2"/>
            <a:r>
              <a:rPr lang="nl-BE" dirty="0"/>
              <a:t>Formal Liquidity test</a:t>
            </a:r>
          </a:p>
          <a:p>
            <a:pPr lvl="2"/>
            <a:r>
              <a:rPr lang="nl-BE" dirty="0"/>
              <a:t>Formal rules on wrongful trading</a:t>
            </a:r>
          </a:p>
          <a:p>
            <a:r>
              <a:rPr lang="nl-BE" dirty="0"/>
              <a:t>At level of shareholder protection, too, move from rules to standards and disclosure</a:t>
            </a:r>
          </a:p>
          <a:p>
            <a:pPr lvl="1"/>
            <a:r>
              <a:rPr lang="nl-BE" dirty="0"/>
              <a:t>Eg more flexible rules on price of newly issued shares and on premeption rights, but duty imposed on board to explictly set out the implications of share issuance to shareholders</a:t>
            </a:r>
          </a:p>
        </p:txBody>
      </p:sp>
    </p:spTree>
    <p:extLst>
      <p:ext uri="{BB962C8B-B14F-4D97-AF65-F5344CB8AC3E}">
        <p14:creationId xmlns:p14="http://schemas.microsoft.com/office/powerpoint/2010/main" val="3626946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46626A-C729-3B46-9020-078AABB63904}"/>
              </a:ext>
            </a:extLst>
          </p:cNvPr>
          <p:cNvSpPr>
            <a:spLocks noGrp="1"/>
          </p:cNvSpPr>
          <p:nvPr>
            <p:ph type="title"/>
          </p:nvPr>
        </p:nvSpPr>
        <p:spPr/>
        <p:txBody>
          <a:bodyPr/>
          <a:lstStyle/>
          <a:p>
            <a:r>
              <a:rPr lang="nl-BE" dirty="0"/>
              <a:t>Creditor protection: directors’ (and shareholders’) duties instead of legal capital</a:t>
            </a:r>
          </a:p>
        </p:txBody>
      </p:sp>
      <p:sp>
        <p:nvSpPr>
          <p:cNvPr id="3" name="Tijdelijke aanduiding voor inhoud 2">
            <a:extLst>
              <a:ext uri="{FF2B5EF4-FFF2-40B4-BE49-F238E27FC236}">
                <a16:creationId xmlns:a16="http://schemas.microsoft.com/office/drawing/2014/main" id="{25A322D8-1CE5-754F-AD51-ACCCBB3C8398}"/>
              </a:ext>
            </a:extLst>
          </p:cNvPr>
          <p:cNvSpPr>
            <a:spLocks noGrp="1"/>
          </p:cNvSpPr>
          <p:nvPr>
            <p:ph idx="1"/>
          </p:nvPr>
        </p:nvSpPr>
        <p:spPr/>
        <p:txBody>
          <a:bodyPr>
            <a:normAutofit/>
          </a:bodyPr>
          <a:lstStyle/>
          <a:p>
            <a:r>
              <a:rPr lang="nl-BE" dirty="0"/>
              <a:t>One country after another abolishes legal capital or reduces it to minimum (for private companies)</a:t>
            </a:r>
          </a:p>
          <a:p>
            <a:pPr lvl="1"/>
            <a:r>
              <a:rPr lang="nl-BE" dirty="0"/>
              <a:t>Not allowed for public companies by EU Directive</a:t>
            </a:r>
          </a:p>
          <a:p>
            <a:pPr lvl="1"/>
            <a:r>
              <a:rPr lang="nl-BE" dirty="0"/>
              <a:t>But in many countries very few public companies</a:t>
            </a:r>
          </a:p>
          <a:p>
            <a:r>
              <a:rPr lang="nl-BE" dirty="0"/>
              <a:t>But does not imply worse situation for creditors: </a:t>
            </a:r>
          </a:p>
          <a:p>
            <a:pPr lvl="1"/>
            <a:r>
              <a:rPr lang="nl-BE" dirty="0"/>
              <a:t>were not effectively protected by legal capital rules anyway</a:t>
            </a:r>
          </a:p>
          <a:p>
            <a:pPr lvl="1"/>
            <a:r>
              <a:rPr lang="nl-BE" dirty="0"/>
              <a:t>Increased focus on directors and to certain extent shareholders</a:t>
            </a:r>
          </a:p>
          <a:p>
            <a:endParaRPr lang="nl-BE" dirty="0"/>
          </a:p>
        </p:txBody>
      </p:sp>
    </p:spTree>
    <p:extLst>
      <p:ext uri="{BB962C8B-B14F-4D97-AF65-F5344CB8AC3E}">
        <p14:creationId xmlns:p14="http://schemas.microsoft.com/office/powerpoint/2010/main" val="3512882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D5E362-8DA8-3F42-AC04-09957F54EC0D}"/>
              </a:ext>
            </a:extLst>
          </p:cNvPr>
          <p:cNvSpPr>
            <a:spLocks noGrp="1"/>
          </p:cNvSpPr>
          <p:nvPr>
            <p:ph type="title"/>
          </p:nvPr>
        </p:nvSpPr>
        <p:spPr/>
        <p:txBody>
          <a:bodyPr/>
          <a:lstStyle/>
          <a:p>
            <a:r>
              <a:rPr lang="nl-BE" dirty="0"/>
              <a:t>Belgian approach illustrates possibilities and difficulties</a:t>
            </a:r>
          </a:p>
        </p:txBody>
      </p:sp>
      <p:sp>
        <p:nvSpPr>
          <p:cNvPr id="3" name="Tijdelijke aanduiding voor inhoud 2">
            <a:extLst>
              <a:ext uri="{FF2B5EF4-FFF2-40B4-BE49-F238E27FC236}">
                <a16:creationId xmlns:a16="http://schemas.microsoft.com/office/drawing/2014/main" id="{4E5460A6-90C6-F943-8223-F3E5CB2DACF2}"/>
              </a:ext>
            </a:extLst>
          </p:cNvPr>
          <p:cNvSpPr>
            <a:spLocks noGrp="1"/>
          </p:cNvSpPr>
          <p:nvPr>
            <p:ph idx="1"/>
          </p:nvPr>
        </p:nvSpPr>
        <p:spPr/>
        <p:txBody>
          <a:bodyPr/>
          <a:lstStyle/>
          <a:p>
            <a:r>
              <a:rPr lang="nl-BE" dirty="0"/>
              <a:t>Duty to have sufficient starting capital</a:t>
            </a:r>
          </a:p>
          <a:p>
            <a:pPr lvl="1"/>
            <a:r>
              <a:rPr lang="nl-BE" dirty="0"/>
              <a:t>Duty to explain and justify starting finance in “financial plan”</a:t>
            </a:r>
          </a:p>
          <a:p>
            <a:pPr lvl="1"/>
            <a:r>
              <a:rPr lang="nl-BE" dirty="0"/>
              <a:t>Notaries check whether minimum content respected</a:t>
            </a:r>
          </a:p>
          <a:p>
            <a:r>
              <a:rPr lang="nl-BE" dirty="0"/>
              <a:t>Liability of founders for net debt if company becomes insolvent within 3 years because of manifestly insuffcient financial means</a:t>
            </a:r>
          </a:p>
          <a:p>
            <a:r>
              <a:rPr lang="nl-BE" dirty="0"/>
              <a:t>Subordination of shareholder loans? No. Courts may decide it on basis of tort law, but almost never do</a:t>
            </a:r>
          </a:p>
          <a:p>
            <a:pPr lvl="1"/>
            <a:r>
              <a:rPr lang="nl-BE" dirty="0"/>
              <a:t>However, in Belgium, Netherlands and France (and perhaps elsewehere) frequent liability of parent companies and banks for extending loans in a manner which is misleading to other creditors</a:t>
            </a:r>
          </a:p>
          <a:p>
            <a:endParaRPr lang="nl-BE" dirty="0"/>
          </a:p>
        </p:txBody>
      </p:sp>
    </p:spTree>
    <p:extLst>
      <p:ext uri="{BB962C8B-B14F-4D97-AF65-F5344CB8AC3E}">
        <p14:creationId xmlns:p14="http://schemas.microsoft.com/office/powerpoint/2010/main" val="3445684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1F937-5D5A-AB48-B107-79483E608EB6}"/>
              </a:ext>
            </a:extLst>
          </p:cNvPr>
          <p:cNvSpPr>
            <a:spLocks noGrp="1"/>
          </p:cNvSpPr>
          <p:nvPr>
            <p:ph type="title"/>
          </p:nvPr>
        </p:nvSpPr>
        <p:spPr/>
        <p:txBody>
          <a:bodyPr/>
          <a:lstStyle/>
          <a:p>
            <a:r>
              <a:rPr lang="nl-BE" dirty="0"/>
              <a:t>Liquidity test</a:t>
            </a:r>
          </a:p>
        </p:txBody>
      </p:sp>
      <p:sp>
        <p:nvSpPr>
          <p:cNvPr id="3" name="Tijdelijke aanduiding voor inhoud 2">
            <a:extLst>
              <a:ext uri="{FF2B5EF4-FFF2-40B4-BE49-F238E27FC236}">
                <a16:creationId xmlns:a16="http://schemas.microsoft.com/office/drawing/2014/main" id="{D109F579-5AA5-D742-B8C4-26C69B6B44B4}"/>
              </a:ext>
            </a:extLst>
          </p:cNvPr>
          <p:cNvSpPr>
            <a:spLocks noGrp="1"/>
          </p:cNvSpPr>
          <p:nvPr>
            <p:ph idx="1"/>
          </p:nvPr>
        </p:nvSpPr>
        <p:spPr/>
        <p:txBody>
          <a:bodyPr>
            <a:normAutofit/>
          </a:bodyPr>
          <a:lstStyle/>
          <a:p>
            <a:r>
              <a:rPr lang="nl-BE" dirty="0"/>
              <a:t>Balance sheet test and liquidity test</a:t>
            </a:r>
          </a:p>
          <a:p>
            <a:r>
              <a:rPr lang="nl-BE" dirty="0"/>
              <a:t>Liquidity test has existed for years in New Zealand statute</a:t>
            </a:r>
          </a:p>
          <a:p>
            <a:r>
              <a:rPr lang="nl-BE" dirty="0"/>
              <a:t>Now also in Belgium and Netherlands; rejected in 2006 UK Companies Act, but now voices pleading in favour</a:t>
            </a:r>
          </a:p>
          <a:p>
            <a:r>
              <a:rPr lang="nl-BE" dirty="0"/>
              <a:t>In many countries something similar was accepted by courts, based on duty of care/general tort law</a:t>
            </a:r>
          </a:p>
          <a:p>
            <a:pPr lvl="1"/>
            <a:r>
              <a:rPr lang="nl-BE" dirty="0"/>
              <a:t>But turning it into black letter law concentrates the mind</a:t>
            </a:r>
          </a:p>
          <a:p>
            <a:pPr lvl="1"/>
            <a:endParaRPr lang="nl-BE" dirty="0"/>
          </a:p>
          <a:p>
            <a:pPr lvl="1"/>
            <a:endParaRPr lang="nl-BE" dirty="0"/>
          </a:p>
          <a:p>
            <a:endParaRPr lang="nl-BE" dirty="0"/>
          </a:p>
        </p:txBody>
      </p:sp>
    </p:spTree>
    <p:extLst>
      <p:ext uri="{BB962C8B-B14F-4D97-AF65-F5344CB8AC3E}">
        <p14:creationId xmlns:p14="http://schemas.microsoft.com/office/powerpoint/2010/main" val="161742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D26129-F26B-B44B-AA49-1BB018FA1D3A}"/>
              </a:ext>
            </a:extLst>
          </p:cNvPr>
          <p:cNvSpPr>
            <a:spLocks noGrp="1"/>
          </p:cNvSpPr>
          <p:nvPr>
            <p:ph type="title"/>
          </p:nvPr>
        </p:nvSpPr>
        <p:spPr/>
        <p:txBody>
          <a:bodyPr/>
          <a:lstStyle/>
          <a:p>
            <a:endParaRPr lang="nl-BE" dirty="0"/>
          </a:p>
        </p:txBody>
      </p:sp>
      <p:sp>
        <p:nvSpPr>
          <p:cNvPr id="3" name="Tijdelijke aanduiding voor inhoud 2">
            <a:extLst>
              <a:ext uri="{FF2B5EF4-FFF2-40B4-BE49-F238E27FC236}">
                <a16:creationId xmlns:a16="http://schemas.microsoft.com/office/drawing/2014/main" id="{A909590D-DF70-F643-BB33-2C6A5F14177E}"/>
              </a:ext>
            </a:extLst>
          </p:cNvPr>
          <p:cNvSpPr>
            <a:spLocks noGrp="1"/>
          </p:cNvSpPr>
          <p:nvPr>
            <p:ph idx="1"/>
          </p:nvPr>
        </p:nvSpPr>
        <p:spPr/>
        <p:txBody>
          <a:bodyPr/>
          <a:lstStyle/>
          <a:p>
            <a:r>
              <a:rPr lang="nl-BE" dirty="0"/>
              <a:t>Liquidity test controversial =&gt; advisors tell people not to concvert their public companies (SA/NV) into private ones</a:t>
            </a:r>
          </a:p>
          <a:p>
            <a:r>
              <a:rPr lang="nl-BE" dirty="0"/>
              <a:t>Liquidty test: duty of board</a:t>
            </a:r>
          </a:p>
          <a:p>
            <a:pPr lvl="1"/>
            <a:r>
              <a:rPr lang="nl-BE" dirty="0"/>
              <a:t>Evaluate over at least 12 months</a:t>
            </a:r>
          </a:p>
          <a:p>
            <a:pPr lvl="1"/>
            <a:r>
              <a:rPr lang="nl-BE" dirty="0"/>
              <a:t>Written but non-public report &lt;-&gt; Netherlands =&gt; flight to Netherlands, but, Centros-like, all activities in Belgium ?</a:t>
            </a:r>
          </a:p>
          <a:p>
            <a:pPr lvl="1"/>
            <a:r>
              <a:rPr lang="nl-BE" dirty="0"/>
              <a:t>External accountant, if there is one, has to check figures</a:t>
            </a:r>
          </a:p>
          <a:p>
            <a:r>
              <a:rPr lang="nl-BE" dirty="0"/>
              <a:t>Liability of shareholders, even if in good faith, for unalwful dividends</a:t>
            </a:r>
          </a:p>
          <a:p>
            <a:pPr lvl="1"/>
            <a:endParaRPr lang="nl-BE" dirty="0"/>
          </a:p>
          <a:p>
            <a:endParaRPr lang="nl-BE" dirty="0"/>
          </a:p>
        </p:txBody>
      </p:sp>
    </p:spTree>
    <p:extLst>
      <p:ext uri="{BB962C8B-B14F-4D97-AF65-F5344CB8AC3E}">
        <p14:creationId xmlns:p14="http://schemas.microsoft.com/office/powerpoint/2010/main" val="3229587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1660E2-E143-7E46-8532-892D80F74835}"/>
              </a:ext>
            </a:extLst>
          </p:cNvPr>
          <p:cNvSpPr>
            <a:spLocks noGrp="1"/>
          </p:cNvSpPr>
          <p:nvPr>
            <p:ph type="title"/>
          </p:nvPr>
        </p:nvSpPr>
        <p:spPr/>
        <p:txBody>
          <a:bodyPr/>
          <a:lstStyle/>
          <a:p>
            <a:r>
              <a:rPr lang="nl-BE" dirty="0"/>
              <a:t>Belgian approach continued</a:t>
            </a:r>
          </a:p>
        </p:txBody>
      </p:sp>
      <p:sp>
        <p:nvSpPr>
          <p:cNvPr id="3" name="Tijdelijke aanduiding voor inhoud 2">
            <a:extLst>
              <a:ext uri="{FF2B5EF4-FFF2-40B4-BE49-F238E27FC236}">
                <a16:creationId xmlns:a16="http://schemas.microsoft.com/office/drawing/2014/main" id="{0DB8FAE0-602C-E14F-B236-9856DC70914F}"/>
              </a:ext>
            </a:extLst>
          </p:cNvPr>
          <p:cNvSpPr>
            <a:spLocks noGrp="1"/>
          </p:cNvSpPr>
          <p:nvPr>
            <p:ph idx="1"/>
          </p:nvPr>
        </p:nvSpPr>
        <p:spPr/>
        <p:txBody>
          <a:bodyPr/>
          <a:lstStyle/>
          <a:p>
            <a:r>
              <a:rPr lang="nl-BE" dirty="0"/>
              <a:t>Wrongful trading provision in Insolvency Act</a:t>
            </a:r>
          </a:p>
          <a:p>
            <a:pPr lvl="1"/>
            <a:r>
              <a:rPr lang="nl-BE" dirty="0"/>
              <a:t>Not acting properly when insolvency is apparent</a:t>
            </a:r>
          </a:p>
          <a:p>
            <a:pPr lvl="1"/>
            <a:r>
              <a:rPr lang="nl-BE" dirty="0"/>
              <a:t>Director liability for net debt</a:t>
            </a:r>
          </a:p>
          <a:p>
            <a:pPr lvl="2"/>
            <a:r>
              <a:rPr lang="nl-BE" dirty="0"/>
              <a:t>Even if it pre-dates technical insolvency</a:t>
            </a:r>
          </a:p>
          <a:p>
            <a:r>
              <a:rPr lang="nl-BE" dirty="0"/>
              <a:t>Gross negligence contributed to insolvency=&gt; personal director liability for net debt (also in Insolvency Act)</a:t>
            </a:r>
          </a:p>
          <a:p>
            <a:r>
              <a:rPr lang="nl-BE" dirty="0"/>
              <a:t>Provisions moved to Insolvency Act out of </a:t>
            </a:r>
            <a:r>
              <a:rPr lang="nl-BE" i="1" dirty="0"/>
              <a:t>Kornhaas</a:t>
            </a:r>
            <a:r>
              <a:rPr lang="nl-BE" dirty="0"/>
              <a:t> -considerations</a:t>
            </a:r>
          </a:p>
        </p:txBody>
      </p:sp>
    </p:spTree>
    <p:extLst>
      <p:ext uri="{BB962C8B-B14F-4D97-AF65-F5344CB8AC3E}">
        <p14:creationId xmlns:p14="http://schemas.microsoft.com/office/powerpoint/2010/main" val="3671421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DD8CC6-865E-2147-8F5E-E7980D040A4D}"/>
              </a:ext>
            </a:extLst>
          </p:cNvPr>
          <p:cNvSpPr>
            <a:spLocks noGrp="1"/>
          </p:cNvSpPr>
          <p:nvPr>
            <p:ph type="title"/>
          </p:nvPr>
        </p:nvSpPr>
        <p:spPr/>
        <p:txBody>
          <a:bodyPr/>
          <a:lstStyle/>
          <a:p>
            <a:endParaRPr lang="nl-BE" dirty="0"/>
          </a:p>
        </p:txBody>
      </p:sp>
      <p:sp>
        <p:nvSpPr>
          <p:cNvPr id="3" name="Tijdelijke aanduiding voor inhoud 2">
            <a:extLst>
              <a:ext uri="{FF2B5EF4-FFF2-40B4-BE49-F238E27FC236}">
                <a16:creationId xmlns:a16="http://schemas.microsoft.com/office/drawing/2014/main" id="{494EC784-1BBD-7F45-9791-C26E41061BA8}"/>
              </a:ext>
            </a:extLst>
          </p:cNvPr>
          <p:cNvSpPr>
            <a:spLocks noGrp="1"/>
          </p:cNvSpPr>
          <p:nvPr>
            <p:ph idx="1"/>
          </p:nvPr>
        </p:nvSpPr>
        <p:spPr/>
        <p:txBody>
          <a:bodyPr/>
          <a:lstStyle/>
          <a:p>
            <a:r>
              <a:rPr lang="nl-BE" dirty="0"/>
              <a:t>Renewed focus on directors’ duties is commendable</a:t>
            </a:r>
          </a:p>
          <a:p>
            <a:r>
              <a:rPr lang="nl-BE" dirty="0"/>
              <a:t>Provided  individual shareholders and creditors have standing to sue</a:t>
            </a:r>
          </a:p>
          <a:p>
            <a:pPr lvl="1"/>
            <a:r>
              <a:rPr lang="nl-BE" dirty="0"/>
              <a:t>Problematic in many countries</a:t>
            </a:r>
          </a:p>
          <a:p>
            <a:pPr lvl="1"/>
            <a:r>
              <a:rPr lang="nl-BE" dirty="0"/>
              <a:t>Insolvency trustees don’t like costly procedures with unpredictable outcome</a:t>
            </a:r>
          </a:p>
          <a:p>
            <a:r>
              <a:rPr lang="nl-BE" dirty="0"/>
              <a:t>One big drawback: it is not at all certain that judges </a:t>
            </a:r>
            <a:r>
              <a:rPr lang="nl-BE" i="1" dirty="0"/>
              <a:t>won’t</a:t>
            </a:r>
            <a:r>
              <a:rPr lang="nl-BE" dirty="0"/>
              <a:t> be plagued by hindsight bias</a:t>
            </a:r>
          </a:p>
          <a:p>
            <a:pPr lvl="1"/>
            <a:r>
              <a:rPr lang="nl-BE" dirty="0"/>
              <a:t>Especially if director-shareholder has taken money out of the company within, say, a year before insolvency</a:t>
            </a:r>
          </a:p>
        </p:txBody>
      </p:sp>
    </p:spTree>
    <p:extLst>
      <p:ext uri="{BB962C8B-B14F-4D97-AF65-F5344CB8AC3E}">
        <p14:creationId xmlns:p14="http://schemas.microsoft.com/office/powerpoint/2010/main" val="1893171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D23EAC-6EBE-0C44-AF7D-293444E99529}"/>
              </a:ext>
            </a:extLst>
          </p:cNvPr>
          <p:cNvSpPr>
            <a:spLocks noGrp="1"/>
          </p:cNvSpPr>
          <p:nvPr>
            <p:ph type="title"/>
          </p:nvPr>
        </p:nvSpPr>
        <p:spPr/>
        <p:txBody>
          <a:bodyPr/>
          <a:lstStyle/>
          <a:p>
            <a:r>
              <a:rPr lang="nl-BE" dirty="0"/>
              <a:t>Legal certainty for directors</a:t>
            </a:r>
          </a:p>
        </p:txBody>
      </p:sp>
      <p:sp>
        <p:nvSpPr>
          <p:cNvPr id="3" name="Tijdelijke aanduiding voor inhoud 2">
            <a:extLst>
              <a:ext uri="{FF2B5EF4-FFF2-40B4-BE49-F238E27FC236}">
                <a16:creationId xmlns:a16="http://schemas.microsoft.com/office/drawing/2014/main" id="{F83FE615-4A7F-9B47-9149-0FCB448C53F2}"/>
              </a:ext>
            </a:extLst>
          </p:cNvPr>
          <p:cNvSpPr>
            <a:spLocks noGrp="1"/>
          </p:cNvSpPr>
          <p:nvPr>
            <p:ph idx="1"/>
          </p:nvPr>
        </p:nvSpPr>
        <p:spPr/>
        <p:txBody>
          <a:bodyPr/>
          <a:lstStyle/>
          <a:p>
            <a:r>
              <a:rPr lang="nl-BE" dirty="0"/>
              <a:t>Second big drawback of focus on directors’ duties: in an international context, it is not always clear which law will govern</a:t>
            </a:r>
          </a:p>
          <a:p>
            <a:r>
              <a:rPr lang="nl-BE" dirty="0"/>
              <a:t>I think it’s not very useful to try and harmonise substantive content of duties:</a:t>
            </a:r>
          </a:p>
          <a:p>
            <a:pPr lvl="1"/>
            <a:r>
              <a:rPr lang="nl-BE" dirty="0"/>
              <a:t>Even if one succeeded in e.g. forcing every member state to introduce rules on wrongful trading, and identical ones, the interpretations by national courts are guarantueed to diverge</a:t>
            </a:r>
          </a:p>
          <a:p>
            <a:r>
              <a:rPr lang="nl-BE" dirty="0"/>
              <a:t>But directors need to know which law will govern their conduct</a:t>
            </a:r>
          </a:p>
          <a:p>
            <a:r>
              <a:rPr lang="nl-BE" dirty="0"/>
              <a:t>=&gt; EU could usefully harmonise, even through Regulation, conflicts of laws rules</a:t>
            </a:r>
          </a:p>
        </p:txBody>
      </p:sp>
    </p:spTree>
    <p:extLst>
      <p:ext uri="{BB962C8B-B14F-4D97-AF65-F5344CB8AC3E}">
        <p14:creationId xmlns:p14="http://schemas.microsoft.com/office/powerpoint/2010/main" val="3217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28B473-BB84-FA48-995A-1EAC210A9C06}"/>
              </a:ext>
            </a:extLst>
          </p:cNvPr>
          <p:cNvSpPr>
            <a:spLocks noGrp="1"/>
          </p:cNvSpPr>
          <p:nvPr>
            <p:ph type="title"/>
          </p:nvPr>
        </p:nvSpPr>
        <p:spPr/>
        <p:txBody>
          <a:bodyPr/>
          <a:lstStyle/>
          <a:p>
            <a:r>
              <a:rPr lang="nl-BE" dirty="0"/>
              <a:t>Executive summary</a:t>
            </a:r>
          </a:p>
        </p:txBody>
      </p:sp>
      <p:sp>
        <p:nvSpPr>
          <p:cNvPr id="3" name="Tijdelijke aanduiding voor inhoud 2">
            <a:extLst>
              <a:ext uri="{FF2B5EF4-FFF2-40B4-BE49-F238E27FC236}">
                <a16:creationId xmlns:a16="http://schemas.microsoft.com/office/drawing/2014/main" id="{97D0B244-982F-2147-8D29-8AAABB751EF7}"/>
              </a:ext>
            </a:extLst>
          </p:cNvPr>
          <p:cNvSpPr>
            <a:spLocks noGrp="1"/>
          </p:cNvSpPr>
          <p:nvPr>
            <p:ph idx="1"/>
          </p:nvPr>
        </p:nvSpPr>
        <p:spPr/>
        <p:txBody>
          <a:bodyPr>
            <a:normAutofit fontScale="92500" lnSpcReduction="20000"/>
          </a:bodyPr>
          <a:lstStyle/>
          <a:p>
            <a:r>
              <a:rPr lang="nl-BE" dirty="0"/>
              <a:t>Outside the realm of listed companies, the EU has/d lost the initiative in company law to member states</a:t>
            </a:r>
          </a:p>
          <a:p>
            <a:pPr lvl="1"/>
            <a:r>
              <a:rPr lang="nl-BE" dirty="0"/>
              <a:t>This is not necessarily a bad thing</a:t>
            </a:r>
          </a:p>
          <a:p>
            <a:r>
              <a:rPr lang="nl-BE" dirty="0"/>
              <a:t>This has led to the weakening of some long-standing tendencies of EU company law:</a:t>
            </a:r>
          </a:p>
          <a:p>
            <a:pPr lvl="1"/>
            <a:r>
              <a:rPr lang="nl-BE" dirty="0"/>
              <a:t>Focus on black letter rules to protect creditors</a:t>
            </a:r>
          </a:p>
          <a:p>
            <a:pPr lvl="1"/>
            <a:r>
              <a:rPr lang="nl-BE" dirty="0"/>
              <a:t>Focus on equal treatment of shareholders</a:t>
            </a:r>
          </a:p>
          <a:p>
            <a:r>
              <a:rPr lang="nl-BE" dirty="0"/>
              <a:t>For private companies, we observe a move away from black letter creditor protection to a focus on directors’ duties, and “insolvenfication”</a:t>
            </a:r>
          </a:p>
          <a:p>
            <a:pPr lvl="1"/>
            <a:r>
              <a:rPr lang="nl-BE" dirty="0"/>
              <a:t>Example: liquidity test</a:t>
            </a:r>
          </a:p>
          <a:p>
            <a:r>
              <a:rPr lang="nl-BE" dirty="0"/>
              <a:t>For listed companies too, “one size fits all” approach is abandoned</a:t>
            </a:r>
          </a:p>
          <a:p>
            <a:pPr lvl="1"/>
            <a:r>
              <a:rPr lang="nl-BE" dirty="0"/>
              <a:t>Example: no action against multiple voting rights</a:t>
            </a:r>
          </a:p>
        </p:txBody>
      </p:sp>
    </p:spTree>
    <p:extLst>
      <p:ext uri="{BB962C8B-B14F-4D97-AF65-F5344CB8AC3E}">
        <p14:creationId xmlns:p14="http://schemas.microsoft.com/office/powerpoint/2010/main" val="3676428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00DF8F-AA8E-2548-B241-8782ABB3BFFA}"/>
              </a:ext>
            </a:extLst>
          </p:cNvPr>
          <p:cNvSpPr>
            <a:spLocks noGrp="1"/>
          </p:cNvSpPr>
          <p:nvPr>
            <p:ph type="title"/>
          </p:nvPr>
        </p:nvSpPr>
        <p:spPr/>
        <p:txBody>
          <a:bodyPr/>
          <a:lstStyle/>
          <a:p>
            <a:r>
              <a:rPr lang="nl-BE" dirty="0"/>
              <a:t>Illustration of uncertainty: Kornhaas</a:t>
            </a:r>
          </a:p>
        </p:txBody>
      </p:sp>
      <p:sp>
        <p:nvSpPr>
          <p:cNvPr id="3" name="Tijdelijke aanduiding voor inhoud 2">
            <a:extLst>
              <a:ext uri="{FF2B5EF4-FFF2-40B4-BE49-F238E27FC236}">
                <a16:creationId xmlns:a16="http://schemas.microsoft.com/office/drawing/2014/main" id="{B81EE4EF-90CD-7C4A-975A-AB21A1932E92}"/>
              </a:ext>
            </a:extLst>
          </p:cNvPr>
          <p:cNvSpPr>
            <a:spLocks noGrp="1"/>
          </p:cNvSpPr>
          <p:nvPr>
            <p:ph idx="1"/>
          </p:nvPr>
        </p:nvSpPr>
        <p:spPr/>
        <p:txBody>
          <a:bodyPr>
            <a:normAutofit fontScale="92500"/>
          </a:bodyPr>
          <a:lstStyle/>
          <a:p>
            <a:r>
              <a:rPr lang="nl-BE" dirty="0"/>
              <a:t>Mainly confirms what was already known</a:t>
            </a:r>
          </a:p>
          <a:p>
            <a:r>
              <a:rPr lang="nl-BE" dirty="0"/>
              <a:t>Good that it reminded people that even if you are governed by corporate law of X, insolvency law (and tax law) of Y, your head office, will apply</a:t>
            </a:r>
          </a:p>
          <a:p>
            <a:r>
              <a:rPr lang="nl-BE" dirty="0"/>
              <a:t>But the judgement, which is badly written even though the outcome is correct and desirable, has been construed too broadly by some commentators </a:t>
            </a:r>
          </a:p>
          <a:p>
            <a:pPr lvl="1"/>
            <a:r>
              <a:rPr lang="nl-BE" dirty="0"/>
              <a:t>Argue that only rules affecting legal capital and company registration can violate FOE</a:t>
            </a:r>
          </a:p>
          <a:p>
            <a:pPr lvl="1"/>
            <a:r>
              <a:rPr lang="nl-BE" dirty="0"/>
              <a:t>Some even argue that insolvency rules need not be tested against freedom of establishment as a matter of principle </a:t>
            </a:r>
          </a:p>
          <a:p>
            <a:pPr lvl="1"/>
            <a:r>
              <a:rPr lang="nl-BE" dirty="0"/>
              <a:t>Such statements are clearly wrong</a:t>
            </a:r>
          </a:p>
        </p:txBody>
      </p:sp>
    </p:spTree>
    <p:extLst>
      <p:ext uri="{BB962C8B-B14F-4D97-AF65-F5344CB8AC3E}">
        <p14:creationId xmlns:p14="http://schemas.microsoft.com/office/powerpoint/2010/main" val="3536241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F5241D-0071-5F4E-BF87-F4331570769B}"/>
              </a:ext>
            </a:extLst>
          </p:cNvPr>
          <p:cNvSpPr>
            <a:spLocks noGrp="1"/>
          </p:cNvSpPr>
          <p:nvPr>
            <p:ph type="title"/>
          </p:nvPr>
        </p:nvSpPr>
        <p:spPr/>
        <p:txBody>
          <a:bodyPr/>
          <a:lstStyle/>
          <a:p>
            <a:r>
              <a:rPr lang="nl-BE" dirty="0"/>
              <a:t>ECJ approach so far</a:t>
            </a:r>
          </a:p>
        </p:txBody>
      </p:sp>
      <p:sp>
        <p:nvSpPr>
          <p:cNvPr id="3" name="Tijdelijke aanduiding voor inhoud 2">
            <a:extLst>
              <a:ext uri="{FF2B5EF4-FFF2-40B4-BE49-F238E27FC236}">
                <a16:creationId xmlns:a16="http://schemas.microsoft.com/office/drawing/2014/main" id="{8FDE03F0-B9DF-BD44-9BBD-40A10120472D}"/>
              </a:ext>
            </a:extLst>
          </p:cNvPr>
          <p:cNvSpPr>
            <a:spLocks noGrp="1"/>
          </p:cNvSpPr>
          <p:nvPr>
            <p:ph idx="1"/>
          </p:nvPr>
        </p:nvSpPr>
        <p:spPr/>
        <p:txBody>
          <a:bodyPr/>
          <a:lstStyle/>
          <a:p>
            <a:r>
              <a:rPr lang="nl-BE" dirty="0"/>
              <a:t>Claim is an insolvency claim, governed by law of COMI, if</a:t>
            </a:r>
          </a:p>
          <a:p>
            <a:pPr lvl="1"/>
            <a:r>
              <a:rPr lang="nl-BE" dirty="0"/>
              <a:t>Claim arises after insolvency</a:t>
            </a:r>
          </a:p>
          <a:p>
            <a:pPr lvl="1"/>
            <a:r>
              <a:rPr lang="nl-BE" dirty="0"/>
              <a:t>Can (only) be brought by insolveny trustee</a:t>
            </a:r>
          </a:p>
          <a:p>
            <a:pPr lvl="1"/>
            <a:r>
              <a:rPr lang="nl-BE" dirty="0"/>
              <a:t>Is based on a rule which deviates from general civil law</a:t>
            </a:r>
          </a:p>
          <a:p>
            <a:r>
              <a:rPr lang="nl-BE" dirty="0"/>
              <a:t>But these criteria do not always reflect legitimate expectations of directors </a:t>
            </a:r>
          </a:p>
          <a:p>
            <a:r>
              <a:rPr lang="nl-BE" dirty="0"/>
              <a:t>Difficulties illustrated by  cases concerning actio pauliana (e.g. NK/BNPParibasFortis) or interface between tort law and insolvency (Holterman/Ferho)</a:t>
            </a:r>
          </a:p>
        </p:txBody>
      </p:sp>
    </p:spTree>
    <p:extLst>
      <p:ext uri="{BB962C8B-B14F-4D97-AF65-F5344CB8AC3E}">
        <p14:creationId xmlns:p14="http://schemas.microsoft.com/office/powerpoint/2010/main" val="2079709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371CA2-F428-4443-B687-5D045B271782}"/>
              </a:ext>
            </a:extLst>
          </p:cNvPr>
          <p:cNvSpPr>
            <a:spLocks noGrp="1"/>
          </p:cNvSpPr>
          <p:nvPr>
            <p:ph type="title"/>
          </p:nvPr>
        </p:nvSpPr>
        <p:spPr/>
        <p:txBody>
          <a:bodyPr/>
          <a:lstStyle/>
          <a:p>
            <a:r>
              <a:rPr lang="nl-BE" dirty="0"/>
              <a:t>Should be governed by lex societatis:</a:t>
            </a:r>
          </a:p>
        </p:txBody>
      </p:sp>
      <p:sp>
        <p:nvSpPr>
          <p:cNvPr id="3" name="Tijdelijke aanduiding voor inhoud 2">
            <a:extLst>
              <a:ext uri="{FF2B5EF4-FFF2-40B4-BE49-F238E27FC236}">
                <a16:creationId xmlns:a16="http://schemas.microsoft.com/office/drawing/2014/main" id="{AE71B81B-1F4A-8843-ADFC-5EC8E291B422}"/>
              </a:ext>
            </a:extLst>
          </p:cNvPr>
          <p:cNvSpPr>
            <a:spLocks noGrp="1"/>
          </p:cNvSpPr>
          <p:nvPr>
            <p:ph idx="1"/>
          </p:nvPr>
        </p:nvSpPr>
        <p:spPr/>
        <p:txBody>
          <a:bodyPr/>
          <a:lstStyle/>
          <a:p>
            <a:r>
              <a:rPr lang="nl-BE" dirty="0"/>
              <a:t>Liquidity test</a:t>
            </a:r>
          </a:p>
          <a:p>
            <a:r>
              <a:rPr lang="nl-BE" dirty="0"/>
              <a:t>Serious losses procedure</a:t>
            </a:r>
          </a:p>
          <a:p>
            <a:r>
              <a:rPr lang="nl-BE" dirty="0"/>
              <a:t>Typically Belgian rules on founder’s liability in case of insolvency within three years of incorporation</a:t>
            </a:r>
          </a:p>
          <a:p>
            <a:pPr marL="0" indent="0">
              <a:buNone/>
            </a:pPr>
            <a:endParaRPr lang="nl-BE" dirty="0"/>
          </a:p>
        </p:txBody>
      </p:sp>
    </p:spTree>
    <p:extLst>
      <p:ext uri="{BB962C8B-B14F-4D97-AF65-F5344CB8AC3E}">
        <p14:creationId xmlns:p14="http://schemas.microsoft.com/office/powerpoint/2010/main" val="1485161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C32803-C0B6-624A-B93D-6B0E1D7F212D}"/>
              </a:ext>
            </a:extLst>
          </p:cNvPr>
          <p:cNvSpPr>
            <a:spLocks noGrp="1"/>
          </p:cNvSpPr>
          <p:nvPr>
            <p:ph type="title"/>
          </p:nvPr>
        </p:nvSpPr>
        <p:spPr/>
        <p:txBody>
          <a:bodyPr/>
          <a:lstStyle/>
          <a:p>
            <a:r>
              <a:rPr lang="nl-BE" dirty="0"/>
              <a:t>1share one vote</a:t>
            </a:r>
          </a:p>
        </p:txBody>
      </p:sp>
      <p:sp>
        <p:nvSpPr>
          <p:cNvPr id="3" name="Tijdelijke aanduiding voor inhoud 2">
            <a:extLst>
              <a:ext uri="{FF2B5EF4-FFF2-40B4-BE49-F238E27FC236}">
                <a16:creationId xmlns:a16="http://schemas.microsoft.com/office/drawing/2014/main" id="{7A7D5A8D-95EE-AA47-A466-C68CCF3D56B5}"/>
              </a:ext>
            </a:extLst>
          </p:cNvPr>
          <p:cNvSpPr>
            <a:spLocks noGrp="1"/>
          </p:cNvSpPr>
          <p:nvPr>
            <p:ph idx="1"/>
          </p:nvPr>
        </p:nvSpPr>
        <p:spPr/>
        <p:txBody>
          <a:bodyPr/>
          <a:lstStyle/>
          <a:p>
            <a:r>
              <a:rPr lang="nl-BE" dirty="0"/>
              <a:t>Another area where member states have moved on after EU inaction</a:t>
            </a:r>
          </a:p>
        </p:txBody>
      </p:sp>
    </p:spTree>
    <p:extLst>
      <p:ext uri="{BB962C8B-B14F-4D97-AF65-F5344CB8AC3E}">
        <p14:creationId xmlns:p14="http://schemas.microsoft.com/office/powerpoint/2010/main" val="63518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282130-329B-A246-9517-0BD6E383571F}"/>
              </a:ext>
            </a:extLst>
          </p:cNvPr>
          <p:cNvSpPr>
            <a:spLocks noGrp="1"/>
          </p:cNvSpPr>
          <p:nvPr>
            <p:ph type="title"/>
          </p:nvPr>
        </p:nvSpPr>
        <p:spPr/>
        <p:txBody>
          <a:bodyPr/>
          <a:lstStyle/>
          <a:p>
            <a:r>
              <a:rPr lang="nl-BE" dirty="0"/>
              <a:t>The death of one share one vote ?</a:t>
            </a:r>
          </a:p>
        </p:txBody>
      </p:sp>
      <p:sp>
        <p:nvSpPr>
          <p:cNvPr id="3" name="Tijdelijke aanduiding voor inhoud 2">
            <a:extLst>
              <a:ext uri="{FF2B5EF4-FFF2-40B4-BE49-F238E27FC236}">
                <a16:creationId xmlns:a16="http://schemas.microsoft.com/office/drawing/2014/main" id="{DFAE6842-866E-414D-93F8-AD793495A385}"/>
              </a:ext>
            </a:extLst>
          </p:cNvPr>
          <p:cNvSpPr>
            <a:spLocks noGrp="1"/>
          </p:cNvSpPr>
          <p:nvPr>
            <p:ph idx="1"/>
          </p:nvPr>
        </p:nvSpPr>
        <p:spPr/>
        <p:txBody>
          <a:bodyPr/>
          <a:lstStyle/>
          <a:p>
            <a:r>
              <a:rPr lang="nl-BE" b="1" dirty="0"/>
              <a:t>US</a:t>
            </a:r>
            <a:r>
              <a:rPr lang="nl-BE" dirty="0"/>
              <a:t>: deviations, hence “dual class structues” have always been allowed</a:t>
            </a:r>
          </a:p>
          <a:p>
            <a:r>
              <a:rPr lang="nl-BE" dirty="0"/>
              <a:t>NYSE and SEC ried to turn the tide for a while, but lost the battle</a:t>
            </a:r>
          </a:p>
          <a:p>
            <a:r>
              <a:rPr lang="nl-BE" dirty="0"/>
              <a:t>Silicon valley firms want it</a:t>
            </a:r>
          </a:p>
          <a:p>
            <a:r>
              <a:rPr lang="nl-BE" dirty="0"/>
              <a:t>But now pressure for sunset clauses:</a:t>
            </a:r>
          </a:p>
          <a:p>
            <a:pPr lvl="1"/>
            <a:r>
              <a:rPr lang="nl-BE" dirty="0"/>
              <a:t>Dual class may be necessary  to convince founder to take firm public, but not afterwards</a:t>
            </a:r>
          </a:p>
          <a:p>
            <a:pPr lvl="1"/>
            <a:r>
              <a:rPr lang="nl-BE" dirty="0"/>
              <a:t>Founder may have unique value for firm, but not when he become senile, and her children likely will not have same value to firm</a:t>
            </a:r>
          </a:p>
        </p:txBody>
      </p:sp>
    </p:spTree>
    <p:extLst>
      <p:ext uri="{BB962C8B-B14F-4D97-AF65-F5344CB8AC3E}">
        <p14:creationId xmlns:p14="http://schemas.microsoft.com/office/powerpoint/2010/main" val="907514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7F4D01-E98A-4043-8D30-B8B0379BA223}"/>
              </a:ext>
            </a:extLst>
          </p:cNvPr>
          <p:cNvSpPr>
            <a:spLocks noGrp="1"/>
          </p:cNvSpPr>
          <p:nvPr>
            <p:ph type="title"/>
          </p:nvPr>
        </p:nvSpPr>
        <p:spPr/>
        <p:txBody>
          <a:bodyPr/>
          <a:lstStyle/>
          <a:p>
            <a:r>
              <a:rPr lang="nl-BE" dirty="0"/>
              <a:t>The death of one share one vote ?</a:t>
            </a:r>
          </a:p>
        </p:txBody>
      </p:sp>
      <p:sp>
        <p:nvSpPr>
          <p:cNvPr id="3" name="Tijdelijke aanduiding voor inhoud 2">
            <a:extLst>
              <a:ext uri="{FF2B5EF4-FFF2-40B4-BE49-F238E27FC236}">
                <a16:creationId xmlns:a16="http://schemas.microsoft.com/office/drawing/2014/main" id="{05D43907-8932-2747-BA66-7A6E03D8FC6B}"/>
              </a:ext>
            </a:extLst>
          </p:cNvPr>
          <p:cNvSpPr>
            <a:spLocks noGrp="1"/>
          </p:cNvSpPr>
          <p:nvPr>
            <p:ph idx="1"/>
          </p:nvPr>
        </p:nvSpPr>
        <p:spPr/>
        <p:txBody>
          <a:bodyPr>
            <a:normAutofit lnSpcReduction="10000"/>
          </a:bodyPr>
          <a:lstStyle/>
          <a:p>
            <a:r>
              <a:rPr lang="nl-BE" dirty="0"/>
              <a:t>EU: during 20th century, 1S1V increasingly became the norm, outside Scandinavia</a:t>
            </a:r>
          </a:p>
          <a:p>
            <a:pPr lvl="1"/>
            <a:r>
              <a:rPr lang="nl-BE" dirty="0"/>
              <a:t>Even where its was not mandated by law, pressure on listed firm to adopt it:</a:t>
            </a:r>
          </a:p>
          <a:p>
            <a:pPr lvl="2"/>
            <a:r>
              <a:rPr lang="nl-BE" dirty="0"/>
              <a:t>Few firms listed in London adopted it</a:t>
            </a:r>
          </a:p>
          <a:p>
            <a:pPr lvl="2"/>
            <a:r>
              <a:rPr lang="nl-BE" dirty="0"/>
              <a:t>In the Netherlands steady decrease of special voting rights arrangements</a:t>
            </a:r>
          </a:p>
          <a:p>
            <a:pPr lvl="3"/>
            <a:r>
              <a:rPr lang="nl-BE" dirty="0"/>
              <a:t>But still flourishing possibility to cement control, e.g. through “stichting”, cf. also move of Fiat to Amsterdam</a:t>
            </a:r>
          </a:p>
          <a:p>
            <a:r>
              <a:rPr lang="nl-BE" dirty="0"/>
              <a:t>2006: McCreevy commission is convinced by both lobbyists and rational arguments not to impose it:</a:t>
            </a:r>
          </a:p>
          <a:p>
            <a:pPr lvl="1"/>
            <a:r>
              <a:rPr lang="nl-BE" dirty="0"/>
              <a:t>Silicon valley and Asia allow it</a:t>
            </a:r>
          </a:p>
          <a:p>
            <a:pPr lvl="1"/>
            <a:r>
              <a:rPr lang="nl-BE" dirty="0"/>
              <a:t>Necessary to make listing palatable to some founders</a:t>
            </a:r>
          </a:p>
          <a:p>
            <a:pPr lvl="1"/>
            <a:r>
              <a:rPr lang="nl-BE" dirty="0"/>
              <a:t>Investors know what they buy into</a:t>
            </a:r>
          </a:p>
        </p:txBody>
      </p:sp>
    </p:spTree>
    <p:extLst>
      <p:ext uri="{BB962C8B-B14F-4D97-AF65-F5344CB8AC3E}">
        <p14:creationId xmlns:p14="http://schemas.microsoft.com/office/powerpoint/2010/main" val="906439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9D48A3-890E-D54F-A583-CA497EDECD29}"/>
              </a:ext>
            </a:extLst>
          </p:cNvPr>
          <p:cNvSpPr>
            <a:spLocks noGrp="1"/>
          </p:cNvSpPr>
          <p:nvPr>
            <p:ph type="title"/>
          </p:nvPr>
        </p:nvSpPr>
        <p:spPr/>
        <p:txBody>
          <a:bodyPr/>
          <a:lstStyle/>
          <a:p>
            <a:r>
              <a:rPr lang="nl-BE" dirty="0"/>
              <a:t>Trendy new argument in favor of  multiple voting rights</a:t>
            </a:r>
          </a:p>
        </p:txBody>
      </p:sp>
      <p:sp>
        <p:nvSpPr>
          <p:cNvPr id="3" name="Tijdelijke aanduiding voor inhoud 2">
            <a:extLst>
              <a:ext uri="{FF2B5EF4-FFF2-40B4-BE49-F238E27FC236}">
                <a16:creationId xmlns:a16="http://schemas.microsoft.com/office/drawing/2014/main" id="{8197093C-57E3-F248-893C-FC814518DF6E}"/>
              </a:ext>
            </a:extLst>
          </p:cNvPr>
          <p:cNvSpPr>
            <a:spLocks noGrp="1"/>
          </p:cNvSpPr>
          <p:nvPr>
            <p:ph idx="1"/>
          </p:nvPr>
        </p:nvSpPr>
        <p:spPr/>
        <p:txBody>
          <a:bodyPr>
            <a:normAutofit/>
          </a:bodyPr>
          <a:lstStyle/>
          <a:p>
            <a:r>
              <a:rPr lang="nl-BE" dirty="0"/>
              <a:t>“loyalty voting rights are conducive to long term views”, useful in combating short termism</a:t>
            </a:r>
          </a:p>
          <a:p>
            <a:r>
              <a:rPr lang="nl-BE" dirty="0"/>
              <a:t>France had a loyalty voting system since 1966, amended through loi Florange; Italy  and Belgium introduced one</a:t>
            </a:r>
          </a:p>
          <a:p>
            <a:r>
              <a:rPr lang="nl-BE" dirty="0"/>
              <a:t>Make no mistake: while system may have added benefits, reason it obtained political backing is desire to allow controlling shareholders to cement control on the cheap</a:t>
            </a:r>
          </a:p>
          <a:p>
            <a:pPr lvl="1"/>
            <a:r>
              <a:rPr lang="nl-BE" dirty="0"/>
              <a:t>Eg. French Loi Florange: intended to make it easier for French state to have double voting rights: now default, except opt-out</a:t>
            </a:r>
          </a:p>
          <a:p>
            <a:pPr lvl="2"/>
            <a:r>
              <a:rPr lang="nl-BE" dirty="0"/>
              <a:t>M. Becht: Number and circumstances of opt-outs is compatible with Coasian bargain</a:t>
            </a:r>
          </a:p>
          <a:p>
            <a:pPr lvl="2"/>
            <a:endParaRPr lang="nl-BE" dirty="0"/>
          </a:p>
          <a:p>
            <a:pPr lvl="1"/>
            <a:endParaRPr lang="nl-BE" dirty="0"/>
          </a:p>
        </p:txBody>
      </p:sp>
    </p:spTree>
    <p:extLst>
      <p:ext uri="{BB962C8B-B14F-4D97-AF65-F5344CB8AC3E}">
        <p14:creationId xmlns:p14="http://schemas.microsoft.com/office/powerpoint/2010/main" val="34189651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521E56-9462-7043-BD25-BA35EBA2E459}"/>
              </a:ext>
            </a:extLst>
          </p:cNvPr>
          <p:cNvSpPr>
            <a:spLocks noGrp="1"/>
          </p:cNvSpPr>
          <p:nvPr>
            <p:ph type="title"/>
          </p:nvPr>
        </p:nvSpPr>
        <p:spPr/>
        <p:txBody>
          <a:bodyPr/>
          <a:lstStyle/>
          <a:p>
            <a:endParaRPr lang="nl-BE" dirty="0"/>
          </a:p>
        </p:txBody>
      </p:sp>
      <p:sp>
        <p:nvSpPr>
          <p:cNvPr id="3" name="Tijdelijke aanduiding voor inhoud 2">
            <a:extLst>
              <a:ext uri="{FF2B5EF4-FFF2-40B4-BE49-F238E27FC236}">
                <a16:creationId xmlns:a16="http://schemas.microsoft.com/office/drawing/2014/main" id="{A11742AC-F061-0C43-A059-1EE7AE214BB6}"/>
              </a:ext>
            </a:extLst>
          </p:cNvPr>
          <p:cNvSpPr>
            <a:spLocks noGrp="1"/>
          </p:cNvSpPr>
          <p:nvPr>
            <p:ph idx="1"/>
          </p:nvPr>
        </p:nvSpPr>
        <p:spPr/>
        <p:txBody>
          <a:bodyPr>
            <a:normAutofit lnSpcReduction="10000"/>
          </a:bodyPr>
          <a:lstStyle/>
          <a:p>
            <a:r>
              <a:rPr lang="nl-BE" dirty="0"/>
              <a:t>Italy: as a reaction of move of Fiat to Netherlands</a:t>
            </a:r>
          </a:p>
          <a:p>
            <a:pPr lvl="1"/>
            <a:r>
              <a:rPr lang="nl-BE" dirty="0"/>
              <a:t>Outrage by institutional investors against possibility to introduce with simple majority</a:t>
            </a:r>
          </a:p>
          <a:p>
            <a:r>
              <a:rPr lang="nl-BE" dirty="0"/>
              <a:t>Belgium: defended with all the traditional arguments but success explained by wish of government to support already controlling shareholders</a:t>
            </a:r>
          </a:p>
          <a:p>
            <a:pPr lvl="1"/>
            <a:r>
              <a:rPr lang="nl-BE" dirty="0"/>
              <a:t>Although Green Party, not seeing what the real purpose was, supported possibility to make adoption by companies easier, thus hoping to help combat short-termism</a:t>
            </a:r>
          </a:p>
          <a:p>
            <a:pPr lvl="1"/>
            <a:r>
              <a:rPr lang="nl-BE" dirty="0"/>
              <a:t>Little reaction by institutional shareholders: some negative interviews in newspapers and a letter to the government of industry body but no serious lobbying</a:t>
            </a:r>
          </a:p>
        </p:txBody>
      </p:sp>
    </p:spTree>
    <p:extLst>
      <p:ext uri="{BB962C8B-B14F-4D97-AF65-F5344CB8AC3E}">
        <p14:creationId xmlns:p14="http://schemas.microsoft.com/office/powerpoint/2010/main" val="2466287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BB58A7-7EB9-824D-8D8A-5567C90BE034}"/>
              </a:ext>
            </a:extLst>
          </p:cNvPr>
          <p:cNvSpPr>
            <a:spLocks noGrp="1"/>
          </p:cNvSpPr>
          <p:nvPr>
            <p:ph type="title"/>
          </p:nvPr>
        </p:nvSpPr>
        <p:spPr/>
        <p:txBody>
          <a:bodyPr/>
          <a:lstStyle/>
          <a:p>
            <a:r>
              <a:rPr lang="nl-BE" dirty="0"/>
              <a:t>Belgian system</a:t>
            </a:r>
          </a:p>
        </p:txBody>
      </p:sp>
      <p:sp>
        <p:nvSpPr>
          <p:cNvPr id="3" name="Tijdelijke aanduiding voor inhoud 2">
            <a:extLst>
              <a:ext uri="{FF2B5EF4-FFF2-40B4-BE49-F238E27FC236}">
                <a16:creationId xmlns:a16="http://schemas.microsoft.com/office/drawing/2014/main" id="{5706AE9F-5DC9-D04C-928E-46990F4664B8}"/>
              </a:ext>
            </a:extLst>
          </p:cNvPr>
          <p:cNvSpPr>
            <a:spLocks noGrp="1"/>
          </p:cNvSpPr>
          <p:nvPr>
            <p:ph idx="1"/>
          </p:nvPr>
        </p:nvSpPr>
        <p:spPr/>
        <p:txBody>
          <a:bodyPr>
            <a:normAutofit fontScale="85000" lnSpcReduction="20000"/>
          </a:bodyPr>
          <a:lstStyle/>
          <a:p>
            <a:r>
              <a:rPr lang="nl-BE" dirty="0"/>
              <a:t>Double voting right = maximum</a:t>
            </a:r>
          </a:p>
          <a:p>
            <a:pPr lvl="1"/>
            <a:r>
              <a:rPr lang="nl-BE" dirty="0"/>
              <a:t>Useful in system that alows non-voting shares (cf. Snap) ? </a:t>
            </a:r>
          </a:p>
          <a:p>
            <a:r>
              <a:rPr lang="nl-BE" dirty="0"/>
              <a:t>For every shareholder who meet conditions (no special class of shares for some)</a:t>
            </a:r>
          </a:p>
          <a:p>
            <a:r>
              <a:rPr lang="nl-BE" dirty="0"/>
              <a:t>Condition: having been registered as holder of the shares for at least two years, without interruption</a:t>
            </a:r>
          </a:p>
          <a:p>
            <a:r>
              <a:rPr lang="nl-BE" dirty="0"/>
              <a:t>Loss of 2nd vote if shares are transferred</a:t>
            </a:r>
          </a:p>
          <a:p>
            <a:pPr lvl="1"/>
            <a:r>
              <a:rPr lang="nl-BE" dirty="0"/>
              <a:t>Also: change of control over legal persons who holds them</a:t>
            </a:r>
          </a:p>
          <a:p>
            <a:r>
              <a:rPr lang="nl-BE" dirty="0"/>
              <a:t>Company needs to opt-in with 75% majority</a:t>
            </a:r>
          </a:p>
          <a:p>
            <a:pPr lvl="1"/>
            <a:r>
              <a:rPr lang="nl-BE" dirty="0"/>
              <a:t>But temporarily 66%</a:t>
            </a:r>
          </a:p>
          <a:p>
            <a:r>
              <a:rPr lang="nl-BE" dirty="0"/>
              <a:t>Opt-in possible after listing !</a:t>
            </a:r>
          </a:p>
          <a:p>
            <a:pPr lvl="1"/>
            <a:r>
              <a:rPr lang="nl-BE" dirty="0"/>
              <a:t>Otherwise it would not have been useful for existing controlling shareholders</a:t>
            </a:r>
          </a:p>
          <a:p>
            <a:r>
              <a:rPr lang="nl-BE" dirty="0"/>
              <a:t>In principle neglegcted for calculation of 30% mandatory bid treshold</a:t>
            </a:r>
          </a:p>
          <a:p>
            <a:endParaRPr lang="nl-BE" dirty="0"/>
          </a:p>
          <a:p>
            <a:endParaRPr lang="nl-BE" dirty="0"/>
          </a:p>
        </p:txBody>
      </p:sp>
    </p:spTree>
    <p:extLst>
      <p:ext uri="{BB962C8B-B14F-4D97-AF65-F5344CB8AC3E}">
        <p14:creationId xmlns:p14="http://schemas.microsoft.com/office/powerpoint/2010/main" val="20386143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215AE1-7D61-0A42-9FA6-A891CEE83A2B}"/>
              </a:ext>
            </a:extLst>
          </p:cNvPr>
          <p:cNvSpPr>
            <a:spLocks noGrp="1"/>
          </p:cNvSpPr>
          <p:nvPr>
            <p:ph type="title"/>
          </p:nvPr>
        </p:nvSpPr>
        <p:spPr/>
        <p:txBody>
          <a:bodyPr/>
          <a:lstStyle/>
          <a:p>
            <a:r>
              <a:rPr lang="nl-BE" dirty="0"/>
              <a:t>conclusion</a:t>
            </a:r>
          </a:p>
        </p:txBody>
      </p:sp>
      <p:sp>
        <p:nvSpPr>
          <p:cNvPr id="3" name="Tijdelijke aanduiding voor inhoud 2">
            <a:extLst>
              <a:ext uri="{FF2B5EF4-FFF2-40B4-BE49-F238E27FC236}">
                <a16:creationId xmlns:a16="http://schemas.microsoft.com/office/drawing/2014/main" id="{83A5D6E6-90DB-3441-BF73-52920A1F1E36}"/>
              </a:ext>
            </a:extLst>
          </p:cNvPr>
          <p:cNvSpPr>
            <a:spLocks noGrp="1"/>
          </p:cNvSpPr>
          <p:nvPr>
            <p:ph idx="1"/>
          </p:nvPr>
        </p:nvSpPr>
        <p:spPr/>
        <p:txBody>
          <a:bodyPr>
            <a:normAutofit fontScale="92500" lnSpcReduction="20000"/>
          </a:bodyPr>
          <a:lstStyle/>
          <a:p>
            <a:r>
              <a:rPr lang="nl-BE" dirty="0"/>
              <a:t>EU has regained the initiative with its company law package</a:t>
            </a:r>
          </a:p>
          <a:p>
            <a:r>
              <a:rPr lang="nl-BE" dirty="0"/>
              <a:t>But for non-listed companies, member states have irrevocably moved on, and away from traditional EU approach</a:t>
            </a:r>
          </a:p>
          <a:p>
            <a:pPr lvl="1"/>
            <a:r>
              <a:rPr lang="nl-BE" dirty="0"/>
              <a:t>spurred on by ECJ cases on FOE</a:t>
            </a:r>
          </a:p>
          <a:p>
            <a:pPr lvl="1"/>
            <a:r>
              <a:rPr lang="nl-BE" dirty="0"/>
              <a:t>But also by inaction at EU level</a:t>
            </a:r>
          </a:p>
          <a:p>
            <a:r>
              <a:rPr lang="nl-BE" dirty="0"/>
              <a:t>The more flexible company law that relies more on directors’ duties than on black letter rules that has resulted from this is to be welcomed</a:t>
            </a:r>
          </a:p>
          <a:p>
            <a:r>
              <a:rPr lang="nl-BE" dirty="0"/>
              <a:t>EU should not embark on the hopeless task of formulating anti-abuse rules, which will only undermine the internal market and will likely be incompatible with the Treaty</a:t>
            </a:r>
          </a:p>
          <a:p>
            <a:r>
              <a:rPr lang="nl-BE" dirty="0"/>
              <a:t>But it could usefully clarify the conflicts of law rules for directors’ duties: battle between insolvency and company law</a:t>
            </a:r>
          </a:p>
        </p:txBody>
      </p:sp>
    </p:spTree>
    <p:extLst>
      <p:ext uri="{BB962C8B-B14F-4D97-AF65-F5344CB8AC3E}">
        <p14:creationId xmlns:p14="http://schemas.microsoft.com/office/powerpoint/2010/main" val="2459680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11B495-A186-8046-9348-C629467BD306}"/>
              </a:ext>
            </a:extLst>
          </p:cNvPr>
          <p:cNvSpPr>
            <a:spLocks noGrp="1"/>
          </p:cNvSpPr>
          <p:nvPr>
            <p:ph type="title"/>
          </p:nvPr>
        </p:nvSpPr>
        <p:spPr/>
        <p:txBody>
          <a:bodyPr/>
          <a:lstStyle/>
          <a:p>
            <a:r>
              <a:rPr lang="nl-BE" dirty="0"/>
              <a:t>Executive summary</a:t>
            </a:r>
          </a:p>
        </p:txBody>
      </p:sp>
      <p:sp>
        <p:nvSpPr>
          <p:cNvPr id="3" name="Tijdelijke aanduiding voor inhoud 2">
            <a:extLst>
              <a:ext uri="{FF2B5EF4-FFF2-40B4-BE49-F238E27FC236}">
                <a16:creationId xmlns:a16="http://schemas.microsoft.com/office/drawing/2014/main" id="{5093339B-105D-9441-9C90-D49075667D2F}"/>
              </a:ext>
            </a:extLst>
          </p:cNvPr>
          <p:cNvSpPr>
            <a:spLocks noGrp="1"/>
          </p:cNvSpPr>
          <p:nvPr>
            <p:ph idx="1"/>
          </p:nvPr>
        </p:nvSpPr>
        <p:spPr/>
        <p:txBody>
          <a:bodyPr>
            <a:normAutofit lnSpcReduction="10000"/>
          </a:bodyPr>
          <a:lstStyle/>
          <a:p>
            <a:r>
              <a:rPr lang="nl-BE" dirty="0"/>
              <a:t>These developments –namely increased flexibility, increased freedom of establishment, and increasing reliance on directors’ duties- are to be welcomed</a:t>
            </a:r>
          </a:p>
          <a:p>
            <a:r>
              <a:rPr lang="nl-BE" dirty="0"/>
              <a:t>The company law package is usefully trying to complement these developments by creating additional rules on cross-border “movement”</a:t>
            </a:r>
          </a:p>
          <a:p>
            <a:r>
              <a:rPr lang="nl-BE" dirty="0"/>
              <a:t>The EU should not try to develop anti-abuse rules</a:t>
            </a:r>
          </a:p>
          <a:p>
            <a:r>
              <a:rPr lang="nl-BE" dirty="0"/>
              <a:t>Nor should it engage in a futile atempt to harmonise directors’ duties</a:t>
            </a:r>
          </a:p>
          <a:p>
            <a:r>
              <a:rPr lang="nl-BE" dirty="0"/>
              <a:t>Rather, it could usefully harmonise conflict of laws rules on directors’ duties</a:t>
            </a:r>
          </a:p>
          <a:p>
            <a:endParaRPr lang="nl-BE" dirty="0"/>
          </a:p>
        </p:txBody>
      </p:sp>
    </p:spTree>
    <p:extLst>
      <p:ext uri="{BB962C8B-B14F-4D97-AF65-F5344CB8AC3E}">
        <p14:creationId xmlns:p14="http://schemas.microsoft.com/office/powerpoint/2010/main" val="3312975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7F9C69-727F-EB49-9A83-5FE015D39C00}"/>
              </a:ext>
            </a:extLst>
          </p:cNvPr>
          <p:cNvSpPr>
            <a:spLocks noGrp="1"/>
          </p:cNvSpPr>
          <p:nvPr>
            <p:ph type="title"/>
          </p:nvPr>
        </p:nvSpPr>
        <p:spPr/>
        <p:txBody>
          <a:bodyPr/>
          <a:lstStyle/>
          <a:p>
            <a:r>
              <a:rPr lang="nl-BE" dirty="0"/>
              <a:t>Evolution of EU company law in very broad brushstrokes</a:t>
            </a:r>
          </a:p>
        </p:txBody>
      </p:sp>
      <p:sp>
        <p:nvSpPr>
          <p:cNvPr id="3" name="Tijdelijke aanduiding voor inhoud 2">
            <a:extLst>
              <a:ext uri="{FF2B5EF4-FFF2-40B4-BE49-F238E27FC236}">
                <a16:creationId xmlns:a16="http://schemas.microsoft.com/office/drawing/2014/main" id="{FF9FDAA7-E622-3848-98D1-30B86BC71896}"/>
              </a:ext>
            </a:extLst>
          </p:cNvPr>
          <p:cNvSpPr>
            <a:spLocks noGrp="1"/>
          </p:cNvSpPr>
          <p:nvPr>
            <p:ph idx="1"/>
          </p:nvPr>
        </p:nvSpPr>
        <p:spPr/>
        <p:txBody>
          <a:bodyPr>
            <a:normAutofit/>
          </a:bodyPr>
          <a:lstStyle/>
          <a:p>
            <a:r>
              <a:rPr lang="nl-BE" dirty="0"/>
              <a:t>1. harmonisation, initially to prevent Netherlands from becoming Delaware of Europe</a:t>
            </a:r>
          </a:p>
          <a:p>
            <a:pPr lvl="1"/>
            <a:r>
              <a:rPr lang="nl-BE" dirty="0"/>
              <a:t>i.e. out of concern for creditor protection</a:t>
            </a:r>
          </a:p>
          <a:p>
            <a:pPr lvl="1"/>
            <a:r>
              <a:rPr lang="nl-BE" dirty="0"/>
              <a:t>Creditor protection was paramount goal, not only in 2nd Directive, but also in conservative accounting directive and in 1st company law directive with its disclosure and its “Prokura doctrine” that intended to protect creditors</a:t>
            </a:r>
          </a:p>
          <a:p>
            <a:pPr lvl="1"/>
            <a:r>
              <a:rPr lang="nl-BE" dirty="0"/>
              <a:t>Another feature of 2nd directive: equal treatment of shareholders in legal capital operations like capital increases; preemption rights safeguarded</a:t>
            </a:r>
          </a:p>
          <a:p>
            <a:pPr lvl="1"/>
            <a:endParaRPr lang="nl-BE" dirty="0"/>
          </a:p>
        </p:txBody>
      </p:sp>
    </p:spTree>
    <p:extLst>
      <p:ext uri="{BB962C8B-B14F-4D97-AF65-F5344CB8AC3E}">
        <p14:creationId xmlns:p14="http://schemas.microsoft.com/office/powerpoint/2010/main" val="3842715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B62BF-371F-3B40-BB1C-6B8793ABA28A}"/>
              </a:ext>
            </a:extLst>
          </p:cNvPr>
          <p:cNvSpPr>
            <a:spLocks noGrp="1"/>
          </p:cNvSpPr>
          <p:nvPr>
            <p:ph type="title"/>
          </p:nvPr>
        </p:nvSpPr>
        <p:spPr/>
        <p:txBody>
          <a:bodyPr/>
          <a:lstStyle/>
          <a:p>
            <a:r>
              <a:rPr lang="nl-BE" dirty="0"/>
              <a:t>Evolution of EU company law in very broad brushstrokes</a:t>
            </a:r>
          </a:p>
        </p:txBody>
      </p:sp>
      <p:sp>
        <p:nvSpPr>
          <p:cNvPr id="3" name="Tijdelijke aanduiding voor inhoud 2">
            <a:extLst>
              <a:ext uri="{FF2B5EF4-FFF2-40B4-BE49-F238E27FC236}">
                <a16:creationId xmlns:a16="http://schemas.microsoft.com/office/drawing/2014/main" id="{9B0A68B4-5299-6044-813E-AE0F75F3172B}"/>
              </a:ext>
            </a:extLst>
          </p:cNvPr>
          <p:cNvSpPr>
            <a:spLocks noGrp="1"/>
          </p:cNvSpPr>
          <p:nvPr>
            <p:ph idx="1"/>
          </p:nvPr>
        </p:nvSpPr>
        <p:spPr/>
        <p:txBody>
          <a:bodyPr/>
          <a:lstStyle/>
          <a:p>
            <a:r>
              <a:rPr lang="nl-BE" dirty="0"/>
              <a:t>2. end of 1980s: harmonisation, having become a goal in itself, stalls, for various reasons</a:t>
            </a:r>
          </a:p>
          <a:p>
            <a:r>
              <a:rPr lang="nl-BE" dirty="0"/>
              <a:t>3a. 1990s: EU gets involved in capital markets regulation and corporate governance of listed firms, but hardly any traditional company law initiatives</a:t>
            </a:r>
          </a:p>
          <a:p>
            <a:r>
              <a:rPr lang="nl-BE" dirty="0"/>
              <a:t>3b. Second half of ‘90s: ECJ steps in to give teeth to freedom of establishment for companies: Seghers/Centros to (2017) Polbud</a:t>
            </a:r>
          </a:p>
          <a:p>
            <a:pPr lvl="1"/>
            <a:r>
              <a:rPr lang="nl-BE" dirty="0"/>
              <a:t>=&gt; trust in regulation by member state of origin enforced</a:t>
            </a:r>
          </a:p>
          <a:p>
            <a:pPr lvl="2"/>
            <a:r>
              <a:rPr lang="nl-BE" dirty="0"/>
              <a:t>=&gt; this will not lead to  much cross-border movement of firms, but will lead to “light vehicle competition” and to pressure on “real seat doctrine” (see below)</a:t>
            </a:r>
          </a:p>
          <a:p>
            <a:endParaRPr lang="nl-BE" dirty="0"/>
          </a:p>
          <a:p>
            <a:endParaRPr lang="nl-BE" dirty="0"/>
          </a:p>
        </p:txBody>
      </p:sp>
    </p:spTree>
    <p:extLst>
      <p:ext uri="{BB962C8B-B14F-4D97-AF65-F5344CB8AC3E}">
        <p14:creationId xmlns:p14="http://schemas.microsoft.com/office/powerpoint/2010/main" val="2107818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B9C7BC-6FD0-C448-A771-BD34B75AE3F3}"/>
              </a:ext>
            </a:extLst>
          </p:cNvPr>
          <p:cNvSpPr>
            <a:spLocks noGrp="1"/>
          </p:cNvSpPr>
          <p:nvPr>
            <p:ph type="title"/>
          </p:nvPr>
        </p:nvSpPr>
        <p:spPr/>
        <p:txBody>
          <a:bodyPr/>
          <a:lstStyle/>
          <a:p>
            <a:r>
              <a:rPr lang="nl-BE" dirty="0"/>
              <a:t>4. Turnof the millenium: a new wind?</a:t>
            </a:r>
          </a:p>
        </p:txBody>
      </p:sp>
      <p:sp>
        <p:nvSpPr>
          <p:cNvPr id="3" name="Tijdelijke aanduiding voor inhoud 2">
            <a:extLst>
              <a:ext uri="{FF2B5EF4-FFF2-40B4-BE49-F238E27FC236}">
                <a16:creationId xmlns:a16="http://schemas.microsoft.com/office/drawing/2014/main" id="{6A1CA2D2-6822-3541-BD5F-7559DA9B1A0F}"/>
              </a:ext>
            </a:extLst>
          </p:cNvPr>
          <p:cNvSpPr>
            <a:spLocks noGrp="1"/>
          </p:cNvSpPr>
          <p:nvPr>
            <p:ph idx="1"/>
          </p:nvPr>
        </p:nvSpPr>
        <p:spPr/>
        <p:txBody>
          <a:bodyPr/>
          <a:lstStyle/>
          <a:p>
            <a:r>
              <a:rPr lang="nl-BE" dirty="0"/>
              <a:t>Some success, on paper, with creation of supra-national forms: SE, European cooperative company</a:t>
            </a:r>
          </a:p>
          <a:p>
            <a:r>
              <a:rPr lang="nl-BE" dirty="0"/>
              <a:t>Insight at level of EU Commission: need to focus on cross-border aspects of company law:</a:t>
            </a:r>
          </a:p>
          <a:p>
            <a:pPr lvl="1"/>
            <a:r>
              <a:rPr lang="nl-BE" dirty="0"/>
              <a:t>=&gt; cross border mergers</a:t>
            </a:r>
          </a:p>
          <a:p>
            <a:pPr lvl="1"/>
            <a:r>
              <a:rPr lang="nl-BE" dirty="0"/>
              <a:t>Public takeover bids</a:t>
            </a:r>
          </a:p>
          <a:p>
            <a:r>
              <a:rPr lang="nl-BE" dirty="0"/>
              <a:t>Start of regular “Action plans”, and of more open public consultations and involvement of outside experts</a:t>
            </a:r>
          </a:p>
        </p:txBody>
      </p:sp>
    </p:spTree>
    <p:extLst>
      <p:ext uri="{BB962C8B-B14F-4D97-AF65-F5344CB8AC3E}">
        <p14:creationId xmlns:p14="http://schemas.microsoft.com/office/powerpoint/2010/main" val="1510797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5F3F5B-F460-294D-9323-8341B1DD22AC}"/>
              </a:ext>
            </a:extLst>
          </p:cNvPr>
          <p:cNvSpPr>
            <a:spLocks noGrp="1"/>
          </p:cNvSpPr>
          <p:nvPr>
            <p:ph type="title"/>
          </p:nvPr>
        </p:nvSpPr>
        <p:spPr/>
        <p:txBody>
          <a:bodyPr/>
          <a:lstStyle/>
          <a:p>
            <a:r>
              <a:rPr lang="nl-BE" dirty="0"/>
              <a:t>Regulatory competition after Centros/übeersering?</a:t>
            </a:r>
          </a:p>
        </p:txBody>
      </p:sp>
      <p:sp>
        <p:nvSpPr>
          <p:cNvPr id="3" name="Tijdelijke aanduiding voor inhoud 2">
            <a:extLst>
              <a:ext uri="{FF2B5EF4-FFF2-40B4-BE49-F238E27FC236}">
                <a16:creationId xmlns:a16="http://schemas.microsoft.com/office/drawing/2014/main" id="{3A97096D-D4E7-6646-ABE2-E52A3865F5BF}"/>
              </a:ext>
            </a:extLst>
          </p:cNvPr>
          <p:cNvSpPr>
            <a:spLocks noGrp="1"/>
          </p:cNvSpPr>
          <p:nvPr>
            <p:ph idx="1"/>
          </p:nvPr>
        </p:nvSpPr>
        <p:spPr/>
        <p:txBody>
          <a:bodyPr/>
          <a:lstStyle/>
          <a:p>
            <a:r>
              <a:rPr lang="nl-BE" dirty="0"/>
              <a:t>Only brief “flash in the pan” of continental European entrepreneurs using UK Ltds to escape their domestic company law</a:t>
            </a:r>
          </a:p>
          <a:p>
            <a:r>
              <a:rPr lang="nl-BE" dirty="0"/>
              <a:t>But lasting impact: “flexibilisation” of private companies all the rage</a:t>
            </a:r>
          </a:p>
          <a:p>
            <a:pPr lvl="1"/>
            <a:r>
              <a:rPr lang="nl-BE" dirty="0"/>
              <a:t>Netherlands, Italy, Belgium</a:t>
            </a:r>
          </a:p>
          <a:p>
            <a:pPr lvl="1"/>
            <a:r>
              <a:rPr lang="nl-BE" dirty="0"/>
              <a:t>Many member states  de facto abolish minimum capital for private companies, or (like e.g. Germany) create “light” form of  private company</a:t>
            </a:r>
          </a:p>
          <a:p>
            <a:r>
              <a:rPr lang="nl-BE" dirty="0"/>
              <a:t>Real seat doctrine not abolished nor incompatible with EU law, but under pressure =&gt;</a:t>
            </a:r>
          </a:p>
          <a:p>
            <a:pPr lvl="1"/>
            <a:r>
              <a:rPr lang="nl-BE" dirty="0"/>
              <a:t>Germany  switches to incorporation theory towards EU companies</a:t>
            </a:r>
          </a:p>
          <a:p>
            <a:pPr lvl="1"/>
            <a:r>
              <a:rPr lang="nl-BE" dirty="0"/>
              <a:t>Belgium switches world-wide</a:t>
            </a:r>
          </a:p>
        </p:txBody>
      </p:sp>
    </p:spTree>
    <p:extLst>
      <p:ext uri="{BB962C8B-B14F-4D97-AF65-F5344CB8AC3E}">
        <p14:creationId xmlns:p14="http://schemas.microsoft.com/office/powerpoint/2010/main" val="1900482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2C4343-2F91-9E4E-B654-AEFF2711BCA3}"/>
              </a:ext>
            </a:extLst>
          </p:cNvPr>
          <p:cNvSpPr>
            <a:spLocks noGrp="1"/>
          </p:cNvSpPr>
          <p:nvPr>
            <p:ph type="title"/>
          </p:nvPr>
        </p:nvSpPr>
        <p:spPr/>
        <p:txBody>
          <a:bodyPr/>
          <a:lstStyle/>
          <a:p>
            <a:endParaRPr lang="nl-BE"/>
          </a:p>
        </p:txBody>
      </p:sp>
      <p:sp>
        <p:nvSpPr>
          <p:cNvPr id="3" name="Tijdelijke aanduiding voor inhoud 2">
            <a:extLst>
              <a:ext uri="{FF2B5EF4-FFF2-40B4-BE49-F238E27FC236}">
                <a16:creationId xmlns:a16="http://schemas.microsoft.com/office/drawing/2014/main" id="{1BAE0117-4C74-1F47-880A-DE90BD81A53A}"/>
              </a:ext>
            </a:extLst>
          </p:cNvPr>
          <p:cNvSpPr>
            <a:spLocks noGrp="1"/>
          </p:cNvSpPr>
          <p:nvPr>
            <p:ph idx="1"/>
          </p:nvPr>
        </p:nvSpPr>
        <p:spPr/>
        <p:txBody>
          <a:bodyPr/>
          <a:lstStyle/>
          <a:p>
            <a:r>
              <a:rPr lang="nl-BE" dirty="0"/>
              <a:t>Efforts by member states to make their company law more flexible all the more necessary because of failure of EU to adopt SUP-like vehicle</a:t>
            </a:r>
          </a:p>
          <a:p>
            <a:pPr lvl="1"/>
            <a:r>
              <a:rPr lang="nl-BE" dirty="0"/>
              <a:t>Not for lack of trying</a:t>
            </a:r>
          </a:p>
          <a:p>
            <a:pPr lvl="1"/>
            <a:r>
              <a:rPr lang="nl-BE" dirty="0"/>
              <a:t>But various member state coalitions defeat all efforts</a:t>
            </a:r>
          </a:p>
          <a:p>
            <a:r>
              <a:rPr lang="nl-BE" dirty="0"/>
              <a:t>This remains a pity: would have answered a real entrepreneurial need while giving the EU the opportunity to keep some control over creditor and shareholder protection rules =&gt; no need for anti-abuse rules</a:t>
            </a:r>
          </a:p>
        </p:txBody>
      </p:sp>
    </p:spTree>
    <p:extLst>
      <p:ext uri="{BB962C8B-B14F-4D97-AF65-F5344CB8AC3E}">
        <p14:creationId xmlns:p14="http://schemas.microsoft.com/office/powerpoint/2010/main" val="3979232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37F9DE-CAE6-A24B-8A12-4B646222CD7A}"/>
              </a:ext>
            </a:extLst>
          </p:cNvPr>
          <p:cNvSpPr>
            <a:spLocks noGrp="1"/>
          </p:cNvSpPr>
          <p:nvPr>
            <p:ph type="title"/>
          </p:nvPr>
        </p:nvSpPr>
        <p:spPr/>
        <p:txBody>
          <a:bodyPr>
            <a:normAutofit fontScale="90000"/>
          </a:bodyPr>
          <a:lstStyle/>
          <a:p>
            <a:r>
              <a:rPr lang="nl-BE" dirty="0"/>
              <a:t>recent themes at national level/internationally  and has the EU been involved?</a:t>
            </a:r>
          </a:p>
        </p:txBody>
      </p:sp>
      <p:sp>
        <p:nvSpPr>
          <p:cNvPr id="3" name="Tijdelijke aanduiding voor inhoud 2">
            <a:extLst>
              <a:ext uri="{FF2B5EF4-FFF2-40B4-BE49-F238E27FC236}">
                <a16:creationId xmlns:a16="http://schemas.microsoft.com/office/drawing/2014/main" id="{FCAD9439-2D36-6A4F-A8FC-1B5C37543D0A}"/>
              </a:ext>
            </a:extLst>
          </p:cNvPr>
          <p:cNvSpPr>
            <a:spLocks noGrp="1"/>
          </p:cNvSpPr>
          <p:nvPr>
            <p:ph idx="1"/>
          </p:nvPr>
        </p:nvSpPr>
        <p:spPr/>
        <p:txBody>
          <a:bodyPr>
            <a:normAutofit fontScale="92500" lnSpcReduction="10000"/>
          </a:bodyPr>
          <a:lstStyle/>
          <a:p>
            <a:r>
              <a:rPr lang="nl-BE" dirty="0"/>
              <a:t>Updating partnership law; no need for EU interference</a:t>
            </a:r>
          </a:p>
          <a:p>
            <a:r>
              <a:rPr lang="nl-BE" dirty="0"/>
              <a:t>Light vehicle competition =&gt; director’s duties and insolvenfication; see next slides</a:t>
            </a:r>
          </a:p>
          <a:p>
            <a:pPr lvl="1"/>
            <a:r>
              <a:rPr lang="nl-BE" dirty="0"/>
              <a:t>Also “abuse” of corporate personality/limited liability ? </a:t>
            </a:r>
          </a:p>
          <a:p>
            <a:pPr lvl="1"/>
            <a:r>
              <a:rPr lang="nl-BE" dirty="0"/>
              <a:t>Desire to enable digital company formation: EU has acted</a:t>
            </a:r>
          </a:p>
          <a:p>
            <a:r>
              <a:rPr lang="nl-BE" dirty="0"/>
              <a:t>Persisting problems with audit and executive remuneration: EU has acted</a:t>
            </a:r>
          </a:p>
          <a:p>
            <a:r>
              <a:rPr lang="nl-BE" dirty="0"/>
              <a:t>Shareholder activism (and perceived short termism?): see SRD II= bad EU reaction</a:t>
            </a:r>
          </a:p>
          <a:p>
            <a:r>
              <a:rPr lang="nl-BE" dirty="0"/>
              <a:t>shareholder value dogma: pendulum swings the other way =&gt; debates about corporate purpose, prominence of ESG themes, increased focus on diversity, increasing demands for (and rules on) non-financial disclosure</a:t>
            </a:r>
          </a:p>
          <a:p>
            <a:endParaRPr lang="nl-BE" dirty="0"/>
          </a:p>
        </p:txBody>
      </p:sp>
    </p:spTree>
    <p:extLst>
      <p:ext uri="{BB962C8B-B14F-4D97-AF65-F5344CB8AC3E}">
        <p14:creationId xmlns:p14="http://schemas.microsoft.com/office/powerpoint/2010/main" val="57736428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TotalTime>
  <Words>2528</Words>
  <Application>Microsoft Macintosh PowerPoint</Application>
  <PresentationFormat>Breedbeeld</PresentationFormat>
  <Paragraphs>218</Paragraphs>
  <Slides>29</Slides>
  <Notes>21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29</vt:i4>
      </vt:variant>
    </vt:vector>
  </HeadingPairs>
  <TitlesOfParts>
    <vt:vector size="33" baseType="lpstr">
      <vt:lpstr>Arial</vt:lpstr>
      <vt:lpstr>Calibri</vt:lpstr>
      <vt:lpstr>Calibri Light</vt:lpstr>
      <vt:lpstr>Kantoorthema</vt:lpstr>
      <vt:lpstr>Member states have  moved on, EU</vt:lpstr>
      <vt:lpstr>Executive summary</vt:lpstr>
      <vt:lpstr>Executive summary</vt:lpstr>
      <vt:lpstr>Evolution of EU company law in very broad brushstrokes</vt:lpstr>
      <vt:lpstr>Evolution of EU company law in very broad brushstrokes</vt:lpstr>
      <vt:lpstr>4. Turnof the millenium: a new wind?</vt:lpstr>
      <vt:lpstr>Regulatory competition after Centros/übeersering?</vt:lpstr>
      <vt:lpstr>PowerPoint-presentatie</vt:lpstr>
      <vt:lpstr>recent themes at national level/internationally  and has the EU been involved?</vt:lpstr>
      <vt:lpstr>SRDII: good intentions, typically weak results</vt:lpstr>
      <vt:lpstr>Company law package</vt:lpstr>
      <vt:lpstr>Belgian company law reform of 2019</vt:lpstr>
      <vt:lpstr>Creditor protection: directors’ (and shareholders’) duties instead of legal capital</vt:lpstr>
      <vt:lpstr>Belgian approach illustrates possibilities and difficulties</vt:lpstr>
      <vt:lpstr>Liquidity test</vt:lpstr>
      <vt:lpstr>PowerPoint-presentatie</vt:lpstr>
      <vt:lpstr>Belgian approach continued</vt:lpstr>
      <vt:lpstr>PowerPoint-presentatie</vt:lpstr>
      <vt:lpstr>Legal certainty for directors</vt:lpstr>
      <vt:lpstr>Illustration of uncertainty: Kornhaas</vt:lpstr>
      <vt:lpstr>ECJ approach so far</vt:lpstr>
      <vt:lpstr>Should be governed by lex societatis:</vt:lpstr>
      <vt:lpstr>1share one vote</vt:lpstr>
      <vt:lpstr>The death of one share one vote ?</vt:lpstr>
      <vt:lpstr>The death of one share one vote ?</vt:lpstr>
      <vt:lpstr>Trendy new argument in favor of  multiple voting rights</vt:lpstr>
      <vt:lpstr>PowerPoint-presentatie</vt:lpstr>
      <vt:lpstr>Belgian system</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Pieter Debaere</dc:creator>
  <cp:lastModifiedBy>Pieter Debaere</cp:lastModifiedBy>
  <cp:revision>58</cp:revision>
  <dcterms:created xsi:type="dcterms:W3CDTF">2019-11-24T14:10:12Z</dcterms:created>
  <dcterms:modified xsi:type="dcterms:W3CDTF">2019-11-27T00:10:25Z</dcterms:modified>
</cp:coreProperties>
</file>