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68" r:id="rId4"/>
    <p:sldId id="269" r:id="rId5"/>
    <p:sldId id="271" r:id="rId6"/>
    <p:sldId id="272" r:id="rId7"/>
    <p:sldId id="276" r:id="rId8"/>
    <p:sldId id="275" r:id="rId9"/>
    <p:sldId id="274" r:id="rId10"/>
    <p:sldId id="259" r:id="rId11"/>
    <p:sldId id="263" r:id="rId12"/>
  </p:sldIdLst>
  <p:sldSz cx="8999538" cy="6840538"/>
  <p:notesSz cx="7559675" cy="106918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98" y="11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D911D-93BE-41D6-AB1C-600B1BF1CB45}" type="datetimeFigureOut">
              <a:rPr lang="et-EE" smtClean="0"/>
              <a:t>22.11.2019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336675"/>
            <a:ext cx="47466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AFCD6-2D41-49B3-8E4A-8F00981AF60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41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48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5466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841200"/>
            <a:ext cx="907164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384120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84120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Pilt 36"/>
          <p:cNvPicPr/>
          <p:nvPr/>
        </p:nvPicPr>
        <p:blipFill>
          <a:blip r:embed="rId2"/>
          <a:stretch>
            <a:fillRect/>
          </a:stretch>
        </p:blipFill>
        <p:spPr>
          <a:xfrm>
            <a:off x="6179400" y="3841200"/>
            <a:ext cx="2371320" cy="1892160"/>
          </a:xfrm>
          <a:prstGeom prst="rect">
            <a:avLst/>
          </a:prstGeom>
        </p:spPr>
      </p:pic>
      <p:pic>
        <p:nvPicPr>
          <p:cNvPr id="38" name="Pilt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531440" y="3841200"/>
            <a:ext cx="2371320" cy="1892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3967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3967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3967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3967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434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84120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3967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3967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384120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841200"/>
            <a:ext cx="9070920" cy="18925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t-EE"/>
              <a:t>Klõpsa tiitli tekstivormingu redigeerimiseks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39672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t-EE"/>
              <a:t>Klõpsa liigenduse tekstivormingu redigeerimiseks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t-EE"/>
              <a:t>Teine liigendustase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t-EE"/>
              <a:t>Kolmas liigendustase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t-EE"/>
              <a:t>Neljas liigendustase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t-EE"/>
              <a:t>Viies liigendustase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t-EE"/>
              <a:t>Kuues liigendustase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t-EE"/>
              <a:t>Seitsmes liigendustase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t-EE" sz="1400"/>
              <a:t>&lt;kuupäev/kellaaeg›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t-EE" sz="1400"/>
              <a:t>&lt;jalus&gt;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3F8FB8BE-0AA3-47F4-91F6-64CADD18A4B4}" type="slidenum">
              <a:rPr lang="et-EE" sz="140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1"/>
          <p:cNvGraphicFramePr/>
          <p:nvPr>
            <p:extLst>
              <p:ext uri="{D42A27DB-BD31-4B8C-83A1-F6EECF244321}">
                <p14:modId xmlns:p14="http://schemas.microsoft.com/office/powerpoint/2010/main" val="868851323"/>
              </p:ext>
            </p:extLst>
          </p:nvPr>
        </p:nvGraphicFramePr>
        <p:xfrm>
          <a:off x="0" y="0"/>
          <a:ext cx="9000360" cy="1800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00360"/>
              </a:tblGrid>
              <a:tr h="180036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TextShape 2"/>
          <p:cNvSpPr txBox="1"/>
          <p:nvPr/>
        </p:nvSpPr>
        <p:spPr>
          <a:xfrm>
            <a:off x="1259409" y="2448000"/>
            <a:ext cx="7344591" cy="180000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The experience of </a:t>
            </a:r>
            <a:r>
              <a:rPr lang="en-GB" sz="2800" noProof="1" smtClean="0">
                <a:solidFill>
                  <a:srgbClr val="FFFFFF"/>
                </a:solidFill>
                <a:latin typeface="RobotoCondensed-Regular"/>
              </a:rPr>
              <a:t>digital company law 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in Estonia </a:t>
            </a:r>
            <a:r>
              <a:rPr lang="en-GB" sz="2800" dirty="0" smtClean="0">
                <a:solidFill>
                  <a:srgbClr val="FFFFFF"/>
                </a:solidFill>
                <a:latin typeface="RobotoCondensed-Regular"/>
              </a:rPr>
              <a:t>and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a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critical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assessment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of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the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recent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directive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on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the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digitalization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of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company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</a:t>
            </a:r>
            <a:r>
              <a:rPr lang="et-EE" sz="2800" dirty="0" err="1" smtClean="0">
                <a:solidFill>
                  <a:srgbClr val="FFFFFF"/>
                </a:solidFill>
                <a:latin typeface="RobotoCondensed-Regular"/>
              </a:rPr>
              <a:t>law</a:t>
            </a:r>
            <a:r>
              <a:rPr lang="et-EE" sz="2800" dirty="0" smtClean="0">
                <a:solidFill>
                  <a:srgbClr val="FFFFFF"/>
                </a:solidFill>
                <a:latin typeface="RobotoCondensed-Regular"/>
              </a:rPr>
              <a:t> </a:t>
            </a:r>
          </a:p>
          <a:p>
            <a:endParaRPr lang="et-EE" sz="3200" dirty="0">
              <a:solidFill>
                <a:srgbClr val="FFFFFF"/>
              </a:solidFill>
              <a:latin typeface="RobotoCondensed-Regular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1259409" y="4525200"/>
            <a:ext cx="7344591" cy="171720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t-EE" sz="2560" b="1" dirty="0" smtClean="0">
                <a:solidFill>
                  <a:srgbClr val="FFFFFF"/>
                </a:solidFill>
                <a:latin typeface="Roboto Condensed"/>
              </a:rPr>
              <a:t>Kai Härmand </a:t>
            </a:r>
            <a:endParaRPr sz="2560" dirty="0">
              <a:latin typeface="Roboto Condensed"/>
            </a:endParaRPr>
          </a:p>
          <a:p>
            <a:r>
              <a:rPr lang="et-EE" sz="2000" dirty="0" err="1" smtClean="0">
                <a:solidFill>
                  <a:srgbClr val="FFFFFF"/>
                </a:solidFill>
                <a:latin typeface="Roboto Condensed"/>
              </a:rPr>
              <a:t>Deputy</a:t>
            </a:r>
            <a:r>
              <a:rPr lang="et-EE" sz="2000" dirty="0" smtClean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t-EE" sz="2000" dirty="0" err="1" smtClean="0">
                <a:solidFill>
                  <a:srgbClr val="FFFFFF"/>
                </a:solidFill>
                <a:latin typeface="Roboto Condensed"/>
              </a:rPr>
              <a:t>Secretary</a:t>
            </a:r>
            <a:r>
              <a:rPr lang="et-EE" sz="2000" dirty="0" smtClean="0">
                <a:solidFill>
                  <a:srgbClr val="FFFFFF"/>
                </a:solidFill>
                <a:latin typeface="Roboto Condensed"/>
              </a:rPr>
              <a:t> General on </a:t>
            </a:r>
            <a:r>
              <a:rPr lang="et-EE" sz="2000" dirty="0" err="1" smtClean="0">
                <a:solidFill>
                  <a:srgbClr val="FFFFFF"/>
                </a:solidFill>
                <a:latin typeface="Roboto Condensed"/>
              </a:rPr>
              <a:t>Legal</a:t>
            </a:r>
            <a:r>
              <a:rPr lang="et-EE" sz="2000" dirty="0" smtClean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t-EE" sz="2000" dirty="0" err="1" smtClean="0">
                <a:solidFill>
                  <a:srgbClr val="FFFFFF"/>
                </a:solidFill>
                <a:latin typeface="Roboto Condensed"/>
              </a:rPr>
              <a:t>Policy</a:t>
            </a:r>
            <a:endParaRPr lang="et-EE" sz="2000" dirty="0" smtClean="0">
              <a:solidFill>
                <a:srgbClr val="FFFFFF"/>
              </a:solidFill>
              <a:latin typeface="Roboto Condensed"/>
            </a:endParaRPr>
          </a:p>
          <a:p>
            <a:r>
              <a:rPr lang="et-EE" sz="2000" dirty="0">
                <a:solidFill>
                  <a:srgbClr val="FFFFFF"/>
                </a:solidFill>
                <a:latin typeface="Roboto Condensed"/>
              </a:rPr>
              <a:t>Ministry of </a:t>
            </a:r>
            <a:r>
              <a:rPr lang="et-EE" sz="2000" dirty="0" err="1">
                <a:solidFill>
                  <a:srgbClr val="FFFFFF"/>
                </a:solidFill>
                <a:latin typeface="Roboto Condensed"/>
              </a:rPr>
              <a:t>Justice</a:t>
            </a:r>
            <a:r>
              <a:rPr lang="et-EE" sz="2000" dirty="0">
                <a:solidFill>
                  <a:srgbClr val="FFFFFF"/>
                </a:solidFill>
                <a:latin typeface="Roboto Condensed"/>
              </a:rPr>
              <a:t>, Estonia</a:t>
            </a:r>
          </a:p>
          <a:p>
            <a:endParaRPr sz="2000" dirty="0" smtClean="0">
              <a:latin typeface="Roboto Condensed"/>
            </a:endParaRPr>
          </a:p>
          <a:p>
            <a:endParaRPr sz="2000" dirty="0" smtClean="0">
              <a:latin typeface="Roboto Condensed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0" cy="1386000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63015"/>
              </p:ext>
            </p:extLst>
          </p:nvPr>
        </p:nvGraphicFramePr>
        <p:xfrm>
          <a:off x="5902036" y="2757055"/>
          <a:ext cx="325925" cy="365760"/>
        </p:xfrm>
        <a:graphic>
          <a:graphicData uri="http://schemas.openxmlformats.org/drawingml/2006/table">
            <a:tbl>
              <a:tblPr/>
              <a:tblGrid>
                <a:gridCol w="325925"/>
              </a:tblGrid>
              <a:tr h="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160000"/>
            <a:ext cx="7992000" cy="4514400"/>
          </a:xfrm>
          <a:prstGeom prst="rect">
            <a:avLst/>
          </a:prstGeom>
        </p:spPr>
        <p:txBody>
          <a:bodyPr wrap="square" lIns="0" tIns="0" rIns="0" bIns="0"/>
          <a:lstStyle/>
          <a:p>
            <a:endParaRPr dirty="0"/>
          </a:p>
        </p:txBody>
      </p:sp>
      <p:sp>
        <p:nvSpPr>
          <p:cNvPr id="49" name="TextShape 2"/>
          <p:cNvSpPr txBox="1"/>
          <p:nvPr/>
        </p:nvSpPr>
        <p:spPr>
          <a:xfrm>
            <a:off x="504000" y="1080000"/>
            <a:ext cx="7812193" cy="108000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t-EE" sz="3600" dirty="0" err="1" smtClean="0">
                <a:latin typeface="Roboto Condensed"/>
              </a:rPr>
              <a:t>Challenges</a:t>
            </a:r>
            <a:r>
              <a:rPr lang="et-EE" sz="3600" dirty="0" smtClean="0">
                <a:latin typeface="Roboto Condensed"/>
              </a:rPr>
              <a:t> of </a:t>
            </a:r>
            <a:r>
              <a:rPr lang="et-EE" sz="3600" dirty="0" err="1" smtClean="0">
                <a:latin typeface="Roboto Condensed"/>
              </a:rPr>
              <a:t>digitalization</a:t>
            </a:r>
            <a:r>
              <a:rPr lang="et-EE" sz="3600" dirty="0" smtClean="0">
                <a:latin typeface="Roboto Condensed"/>
              </a:rPr>
              <a:t> </a:t>
            </a:r>
            <a:r>
              <a:rPr lang="et-EE" sz="3600" dirty="0" err="1" smtClean="0">
                <a:latin typeface="Roboto Condensed"/>
              </a:rPr>
              <a:t>directive</a:t>
            </a:r>
            <a:r>
              <a:rPr lang="et-EE" sz="3600" dirty="0" smtClean="0">
                <a:latin typeface="Roboto Condensed"/>
              </a:rPr>
              <a:t> </a:t>
            </a:r>
            <a:r>
              <a:rPr lang="et-EE" sz="3200" dirty="0" smtClean="0">
                <a:latin typeface="Roboto Condensed"/>
              </a:rPr>
              <a:t>(EU) 2019/1151  </a:t>
            </a:r>
            <a:endParaRPr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23306" y="2772197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200" dirty="0" smtClean="0">
                <a:latin typeface="Roboto Condensed"/>
              </a:rPr>
              <a:t>Trust </a:t>
            </a:r>
            <a:r>
              <a:rPr lang="et-EE" sz="3200" dirty="0" err="1">
                <a:latin typeface="Roboto Condensed"/>
              </a:rPr>
              <a:t>cross-border</a:t>
            </a:r>
            <a:r>
              <a:rPr lang="et-EE" sz="3200" dirty="0">
                <a:latin typeface="Roboto Condensed"/>
              </a:rPr>
              <a:t> </a:t>
            </a:r>
            <a:r>
              <a:rPr lang="et-EE" sz="3200" dirty="0" err="1">
                <a:latin typeface="Roboto Condensed"/>
              </a:rPr>
              <a:t>electronic</a:t>
            </a:r>
            <a:r>
              <a:rPr lang="et-EE" sz="3200" dirty="0">
                <a:latin typeface="Roboto Condensed"/>
              </a:rPr>
              <a:t> </a:t>
            </a:r>
            <a:r>
              <a:rPr lang="et-EE" sz="3200" dirty="0" err="1">
                <a:latin typeface="Roboto Condensed"/>
              </a:rPr>
              <a:t>identification</a:t>
            </a:r>
            <a:r>
              <a:rPr lang="et-EE" sz="3200" dirty="0">
                <a:latin typeface="Roboto Condensed"/>
              </a:rPr>
              <a:t>  </a:t>
            </a:r>
            <a:endParaRPr lang="et-EE" sz="3200" dirty="0" smtClean="0">
              <a:latin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3200" dirty="0">
              <a:latin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3200" dirty="0" smtClean="0">
              <a:latin typeface="Roboto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200" dirty="0" err="1" smtClean="0">
                <a:latin typeface="Roboto Condensed"/>
              </a:rPr>
              <a:t>Disqualified</a:t>
            </a:r>
            <a:r>
              <a:rPr lang="et-EE" sz="3200" dirty="0" smtClean="0">
                <a:latin typeface="Roboto Condensed"/>
              </a:rPr>
              <a:t> </a:t>
            </a:r>
            <a:r>
              <a:rPr lang="et-EE" sz="3200" dirty="0" err="1" smtClean="0">
                <a:latin typeface="Roboto Condensed"/>
              </a:rPr>
              <a:t>directors</a:t>
            </a:r>
            <a:r>
              <a:rPr lang="et-EE" sz="3200" dirty="0" smtClean="0">
                <a:latin typeface="Roboto Condensed"/>
              </a:rPr>
              <a:t> </a:t>
            </a:r>
            <a:endParaRPr lang="et-EE" sz="3200" dirty="0"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 1"/>
          <p:cNvGraphicFramePr/>
          <p:nvPr>
            <p:extLst>
              <p:ext uri="{D42A27DB-BD31-4B8C-83A1-F6EECF244321}">
                <p14:modId xmlns:p14="http://schemas.microsoft.com/office/powerpoint/2010/main" val="2880700690"/>
              </p:ext>
            </p:extLst>
          </p:nvPr>
        </p:nvGraphicFramePr>
        <p:xfrm>
          <a:off x="0" y="0"/>
          <a:ext cx="9000360" cy="1800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00360"/>
              </a:tblGrid>
              <a:tr h="180036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" name="TextShape 2"/>
          <p:cNvSpPr txBox="1"/>
          <p:nvPr/>
        </p:nvSpPr>
        <p:spPr>
          <a:xfrm>
            <a:off x="1259409" y="2340000"/>
            <a:ext cx="2592591" cy="61200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t-EE" sz="4000" dirty="0" err="1" smtClean="0">
                <a:solidFill>
                  <a:srgbClr val="FFFFFF"/>
                </a:solidFill>
                <a:latin typeface="Roboto Condensed"/>
              </a:rPr>
              <a:t>Thank</a:t>
            </a:r>
            <a:r>
              <a:rPr lang="et-EE" sz="4000" dirty="0" smtClean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t-EE" sz="4000" dirty="0" err="1" smtClean="0">
                <a:solidFill>
                  <a:srgbClr val="FFFFFF"/>
                </a:solidFill>
                <a:latin typeface="Roboto Condensed"/>
              </a:rPr>
              <a:t>you</a:t>
            </a:r>
            <a:r>
              <a:rPr lang="et-EE" sz="4000" dirty="0" smtClean="0">
                <a:solidFill>
                  <a:srgbClr val="FFFFFF"/>
                </a:solidFill>
                <a:latin typeface="Roboto Condensed"/>
              </a:rPr>
              <a:t>!</a:t>
            </a:r>
            <a:endParaRPr sz="4000" dirty="0">
              <a:latin typeface="Roboto Condensed"/>
            </a:endParaRPr>
          </a:p>
        </p:txBody>
      </p:sp>
      <p:sp>
        <p:nvSpPr>
          <p:cNvPr id="60" name="TextShape 3"/>
          <p:cNvSpPr txBox="1"/>
          <p:nvPr/>
        </p:nvSpPr>
        <p:spPr>
          <a:xfrm>
            <a:off x="1259409" y="3420000"/>
            <a:ext cx="7344591" cy="171720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t-EE" sz="2560" b="1" dirty="0" smtClean="0">
                <a:solidFill>
                  <a:srgbClr val="FFFFFF"/>
                </a:solidFill>
                <a:latin typeface="Roboto Condensed"/>
              </a:rPr>
              <a:t>Kai Härmand </a:t>
            </a:r>
            <a:endParaRPr sz="2560" dirty="0">
              <a:latin typeface="Roboto Condensed"/>
            </a:endParaRPr>
          </a:p>
          <a:p>
            <a:r>
              <a:rPr lang="et-EE" sz="2000" dirty="0" smtClean="0">
                <a:solidFill>
                  <a:srgbClr val="FFFFFF"/>
                </a:solidFill>
              </a:rPr>
              <a:t>Kai.Harmand@just.ee</a:t>
            </a:r>
            <a:endParaRPr dirty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0" cy="13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337" y="899989"/>
            <a:ext cx="263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latin typeface="Roboto Condensed"/>
              </a:rPr>
              <a:t>ID-</a:t>
            </a:r>
            <a:r>
              <a:rPr lang="et-EE" sz="3600" dirty="0" err="1">
                <a:latin typeface="Roboto Condensed"/>
              </a:rPr>
              <a:t>card</a:t>
            </a:r>
            <a:endParaRPr lang="et-EE" sz="3600" dirty="0">
              <a:latin typeface="Roboto Condensed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81" y="3489125"/>
            <a:ext cx="3292018" cy="212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istkülik 6"/>
          <p:cNvSpPr/>
          <p:nvPr/>
        </p:nvSpPr>
        <p:spPr>
          <a:xfrm>
            <a:off x="611337" y="2196133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 Condensed"/>
              </a:rPr>
              <a:t>ID card </a:t>
            </a:r>
            <a:r>
              <a:rPr lang="en-US" sz="2400" dirty="0" smtClean="0">
                <a:latin typeface="Roboto Condensed"/>
              </a:rPr>
              <a:t>is </a:t>
            </a:r>
            <a:r>
              <a:rPr lang="et-EE" sz="2400" dirty="0" smtClean="0">
                <a:latin typeface="Roboto Condensed"/>
              </a:rPr>
              <a:t>ID</a:t>
            </a:r>
            <a:r>
              <a:rPr lang="en-US" sz="2400" dirty="0" smtClean="0">
                <a:latin typeface="Roboto Condensed"/>
              </a:rPr>
              <a:t> </a:t>
            </a:r>
            <a:r>
              <a:rPr lang="en-US" sz="2400" dirty="0">
                <a:latin typeface="Roboto Condensed"/>
              </a:rPr>
              <a:t>+ travel document. (Max. validity 5 years)</a:t>
            </a:r>
          </a:p>
          <a:p>
            <a:endParaRPr lang="et-EE" sz="2400" dirty="0" smtClean="0">
              <a:latin typeface="Roboto Condensed"/>
            </a:endParaRPr>
          </a:p>
          <a:p>
            <a:pPr marL="337482" lvl="0" indent="-337482" defTabSz="899952">
              <a:spcBef>
                <a:spcPct val="20000"/>
              </a:spcBef>
              <a:buFont typeface="Arial" pitchFamily="34" charset="0"/>
              <a:buChar char="•"/>
              <a:tabLst>
                <a:tab pos="439040" algn="l"/>
                <a:tab pos="881203" algn="l"/>
                <a:tab pos="1323368" algn="l"/>
                <a:tab pos="1765532" algn="l"/>
                <a:tab pos="2207696" algn="l"/>
                <a:tab pos="2649860" algn="l"/>
                <a:tab pos="3092025" algn="l"/>
                <a:tab pos="3534188" algn="l"/>
                <a:tab pos="3976353" algn="l"/>
                <a:tab pos="4418517" algn="l"/>
                <a:tab pos="4860681" algn="l"/>
                <a:tab pos="5302845" algn="l"/>
                <a:tab pos="5745010" algn="l"/>
                <a:tab pos="6187173" algn="l"/>
                <a:tab pos="6629338" algn="l"/>
                <a:tab pos="7071502" algn="l"/>
                <a:tab pos="7513666" algn="l"/>
                <a:tab pos="7955830" algn="l"/>
                <a:tab pos="8397995" algn="l"/>
                <a:tab pos="8840158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latin typeface="Roboto Condensed"/>
                <a:cs typeface="MS Gothic" charset="0"/>
              </a:rPr>
              <a:t>Contains:</a:t>
            </a:r>
          </a:p>
          <a:p>
            <a:pPr marL="731211" lvl="1" indent="-281235" defTabSz="899952">
              <a:spcBef>
                <a:spcPct val="20000"/>
              </a:spcBef>
              <a:buFont typeface="Arial" pitchFamily="34" charset="0"/>
              <a:buChar char="–"/>
              <a:tabLst>
                <a:tab pos="439040" algn="l"/>
                <a:tab pos="881203" algn="l"/>
                <a:tab pos="1323368" algn="l"/>
                <a:tab pos="1765532" algn="l"/>
                <a:tab pos="2207696" algn="l"/>
                <a:tab pos="2649860" algn="l"/>
                <a:tab pos="3092025" algn="l"/>
                <a:tab pos="3534188" algn="l"/>
                <a:tab pos="3976353" algn="l"/>
                <a:tab pos="4418517" algn="l"/>
                <a:tab pos="4860681" algn="l"/>
                <a:tab pos="5302845" algn="l"/>
                <a:tab pos="5745010" algn="l"/>
                <a:tab pos="6187173" algn="l"/>
                <a:tab pos="6629338" algn="l"/>
                <a:tab pos="7071502" algn="l"/>
                <a:tab pos="7513666" algn="l"/>
                <a:tab pos="7955830" algn="l"/>
                <a:tab pos="8397995" algn="l"/>
                <a:tab pos="8840158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latin typeface="Roboto Condensed"/>
                <a:cs typeface="MS Gothic" charset="0"/>
              </a:rPr>
              <a:t>Visual personal information  </a:t>
            </a:r>
          </a:p>
          <a:p>
            <a:pPr marL="731211" lvl="1" indent="-281235" defTabSz="899952">
              <a:spcBef>
                <a:spcPct val="20000"/>
              </a:spcBef>
              <a:buFont typeface="Arial" pitchFamily="34" charset="0"/>
              <a:buChar char="–"/>
              <a:tabLst>
                <a:tab pos="439040" algn="l"/>
                <a:tab pos="881203" algn="l"/>
                <a:tab pos="1323368" algn="l"/>
                <a:tab pos="1765532" algn="l"/>
                <a:tab pos="2207696" algn="l"/>
                <a:tab pos="2649860" algn="l"/>
                <a:tab pos="3092025" algn="l"/>
                <a:tab pos="3534188" algn="l"/>
                <a:tab pos="3976353" algn="l"/>
                <a:tab pos="4418517" algn="l"/>
                <a:tab pos="4860681" algn="l"/>
                <a:tab pos="5302845" algn="l"/>
                <a:tab pos="5745010" algn="l"/>
                <a:tab pos="6187173" algn="l"/>
                <a:tab pos="6629338" algn="l"/>
                <a:tab pos="7071502" algn="l"/>
                <a:tab pos="7513666" algn="l"/>
                <a:tab pos="7955830" algn="l"/>
                <a:tab pos="8397995" algn="l"/>
                <a:tab pos="8840158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latin typeface="Roboto Condensed"/>
                <a:cs typeface="MS Gothic" charset="0"/>
              </a:rPr>
              <a:t>Personal data file</a:t>
            </a:r>
          </a:p>
          <a:p>
            <a:pPr marL="731211" lvl="1" indent="-281235" defTabSz="899952">
              <a:spcBef>
                <a:spcPct val="20000"/>
              </a:spcBef>
              <a:buFont typeface="Arial" pitchFamily="34" charset="0"/>
              <a:buChar char="–"/>
              <a:tabLst>
                <a:tab pos="439040" algn="l"/>
                <a:tab pos="881203" algn="l"/>
                <a:tab pos="1323368" algn="l"/>
                <a:tab pos="1765532" algn="l"/>
                <a:tab pos="2207696" algn="l"/>
                <a:tab pos="2649860" algn="l"/>
                <a:tab pos="3092025" algn="l"/>
                <a:tab pos="3534188" algn="l"/>
                <a:tab pos="3976353" algn="l"/>
                <a:tab pos="4418517" algn="l"/>
                <a:tab pos="4860681" algn="l"/>
                <a:tab pos="5302845" algn="l"/>
                <a:tab pos="5745010" algn="l"/>
                <a:tab pos="6187173" algn="l"/>
                <a:tab pos="6629338" algn="l"/>
                <a:tab pos="7071502" algn="l"/>
                <a:tab pos="7513666" algn="l"/>
                <a:tab pos="7955830" algn="l"/>
                <a:tab pos="8397995" algn="l"/>
                <a:tab pos="8840158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latin typeface="Roboto Condensed"/>
                <a:cs typeface="MS Gothic" charset="0"/>
              </a:rPr>
              <a:t>Certificate for authentication </a:t>
            </a:r>
            <a:br>
              <a:rPr lang="en-GB" sz="2400" dirty="0">
                <a:solidFill>
                  <a:prstClr val="black"/>
                </a:solidFill>
                <a:latin typeface="Roboto Condensed"/>
                <a:cs typeface="MS Gothic" charset="0"/>
              </a:rPr>
            </a:br>
            <a:r>
              <a:rPr lang="en-GB" sz="2400" dirty="0">
                <a:solidFill>
                  <a:prstClr val="black"/>
                </a:solidFill>
                <a:latin typeface="Roboto Condensed"/>
                <a:cs typeface="MS Gothic" charset="0"/>
              </a:rPr>
              <a:t>(e-mail address)</a:t>
            </a:r>
          </a:p>
          <a:p>
            <a:pPr marL="731211" lvl="1" indent="-281235" defTabSz="899952">
              <a:spcBef>
                <a:spcPct val="20000"/>
              </a:spcBef>
              <a:buFont typeface="Arial" pitchFamily="34" charset="0"/>
              <a:buChar char="–"/>
              <a:tabLst>
                <a:tab pos="439040" algn="l"/>
                <a:tab pos="881203" algn="l"/>
                <a:tab pos="1323368" algn="l"/>
                <a:tab pos="1765532" algn="l"/>
                <a:tab pos="2207696" algn="l"/>
                <a:tab pos="2649860" algn="l"/>
                <a:tab pos="3092025" algn="l"/>
                <a:tab pos="3534188" algn="l"/>
                <a:tab pos="3976353" algn="l"/>
                <a:tab pos="4418517" algn="l"/>
                <a:tab pos="4860681" algn="l"/>
                <a:tab pos="5302845" algn="l"/>
                <a:tab pos="5745010" algn="l"/>
                <a:tab pos="6187173" algn="l"/>
                <a:tab pos="6629338" algn="l"/>
                <a:tab pos="7071502" algn="l"/>
                <a:tab pos="7513666" algn="l"/>
                <a:tab pos="7955830" algn="l"/>
                <a:tab pos="8397995" algn="l"/>
                <a:tab pos="8840158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latin typeface="Roboto Condensed"/>
                <a:cs typeface="MS Gothic" charset="0"/>
              </a:rPr>
              <a:t>Certificate for digital </a:t>
            </a:r>
            <a:r>
              <a:rPr lang="en-GB" sz="2400" dirty="0" smtClean="0">
                <a:solidFill>
                  <a:prstClr val="black"/>
                </a:solidFill>
                <a:latin typeface="Roboto Condensed"/>
                <a:cs typeface="MS Gothic" charset="0"/>
              </a:rPr>
              <a:t>signature</a:t>
            </a:r>
            <a:endParaRPr lang="et-EE" sz="2400" dirty="0">
              <a:solidFill>
                <a:prstClr val="black"/>
              </a:solidFill>
              <a:latin typeface="Roboto Condensed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" y="353518"/>
            <a:ext cx="8589205" cy="6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21" y="899989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>
                <a:latin typeface="Roboto Condensed"/>
              </a:rPr>
              <a:t>e-</a:t>
            </a:r>
            <a:r>
              <a:rPr lang="et-EE" sz="3600" dirty="0" err="1">
                <a:latin typeface="Roboto Condensed"/>
              </a:rPr>
              <a:t>Business</a:t>
            </a:r>
            <a:r>
              <a:rPr lang="et-EE" sz="3600" dirty="0">
                <a:latin typeface="Roboto Condensed"/>
              </a:rPr>
              <a:t> Register</a:t>
            </a:r>
            <a:endParaRPr lang="et-EE" sz="3600" b="1" dirty="0">
              <a:latin typeface="Roboto Condensed"/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5" y="1908101"/>
            <a:ext cx="8834215" cy="37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08"/>
            <a:ext cx="8999538" cy="61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890"/>
            <a:ext cx="8999538" cy="62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14"/>
            <a:ext cx="8999538" cy="61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4" y="45443"/>
            <a:ext cx="8779891" cy="67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045"/>
            <a:ext cx="8999538" cy="57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84</Words>
  <Application>Microsoft Office PowerPoint</Application>
  <PresentationFormat>Kohandatud</PresentationFormat>
  <Paragraphs>21</Paragraphs>
  <Slides>11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9" baseType="lpstr">
      <vt:lpstr>MS Gothic</vt:lpstr>
      <vt:lpstr>Arial</vt:lpstr>
      <vt:lpstr>Calibri</vt:lpstr>
      <vt:lpstr>DejaVu Sans</vt:lpstr>
      <vt:lpstr>Roboto Condensed</vt:lpstr>
      <vt:lpstr>RobotoCondensed-Regular</vt:lpstr>
      <vt:lpstr>StarSymbol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Katrin Lunt</dc:creator>
  <cp:lastModifiedBy>Maarit Puhm</cp:lastModifiedBy>
  <cp:revision>23</cp:revision>
  <dcterms:modified xsi:type="dcterms:W3CDTF">2019-11-22T14:03:09Z</dcterms:modified>
</cp:coreProperties>
</file>