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8" r:id="rId3"/>
    <p:sldId id="260" r:id="rId4"/>
    <p:sldId id="259" r:id="rId5"/>
    <p:sldId id="261" r:id="rId6"/>
    <p:sldId id="257"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66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61F851-B282-467B-AAB3-3F3D36CD810F}" type="datetimeFigureOut">
              <a:rPr lang="en-US" smtClean="0"/>
              <a:t>27/11/2019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C93CBCF-7996-4183-BBC6-03535EE01808}" type="slidenum">
              <a:rPr lang="en-US" smtClean="0"/>
              <a:t>‹#›</a:t>
            </a:fld>
            <a:endParaRPr lang="en-US"/>
          </a:p>
        </p:txBody>
      </p:sp>
    </p:spTree>
    <p:extLst>
      <p:ext uri="{BB962C8B-B14F-4D97-AF65-F5344CB8AC3E}">
        <p14:creationId xmlns:p14="http://schemas.microsoft.com/office/powerpoint/2010/main" val="38070783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5235C5E-6A78-413C-AC70-7DB97D25D8FC}" type="datetime1">
              <a:rPr lang="en-US" smtClean="0"/>
              <a:t>27/11/2019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9368BC-D186-47B5-A262-F92EBDE2F599}" type="slidenum">
              <a:rPr lang="en-US" smtClean="0"/>
              <a:t>‹#›</a:t>
            </a:fld>
            <a:endParaRPr lang="en-US"/>
          </a:p>
        </p:txBody>
      </p:sp>
    </p:spTree>
    <p:extLst>
      <p:ext uri="{BB962C8B-B14F-4D97-AF65-F5344CB8AC3E}">
        <p14:creationId xmlns:p14="http://schemas.microsoft.com/office/powerpoint/2010/main" val="3342128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6DC570-DB39-4DF8-8FCB-825ED02BA98A}" type="datetime1">
              <a:rPr lang="en-US" smtClean="0"/>
              <a:t>27/11/2019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9368BC-D186-47B5-A262-F92EBDE2F599}" type="slidenum">
              <a:rPr lang="en-US" smtClean="0"/>
              <a:t>‹#›</a:t>
            </a:fld>
            <a:endParaRPr lang="en-US"/>
          </a:p>
        </p:txBody>
      </p:sp>
    </p:spTree>
    <p:extLst>
      <p:ext uri="{BB962C8B-B14F-4D97-AF65-F5344CB8AC3E}">
        <p14:creationId xmlns:p14="http://schemas.microsoft.com/office/powerpoint/2010/main" val="25059978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0EEA55-0D38-432B-BD5F-45DB27418C2F}" type="datetime1">
              <a:rPr lang="en-US" smtClean="0"/>
              <a:t>27/11/2019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9368BC-D186-47B5-A262-F92EBDE2F599}" type="slidenum">
              <a:rPr lang="en-US" smtClean="0"/>
              <a:t>‹#›</a:t>
            </a:fld>
            <a:endParaRPr lang="en-US"/>
          </a:p>
        </p:txBody>
      </p:sp>
    </p:spTree>
    <p:extLst>
      <p:ext uri="{BB962C8B-B14F-4D97-AF65-F5344CB8AC3E}">
        <p14:creationId xmlns:p14="http://schemas.microsoft.com/office/powerpoint/2010/main" val="1551892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8BD386-23C3-4C2B-B26C-39876493F2D9}" type="datetime1">
              <a:rPr lang="en-US" smtClean="0"/>
              <a:t>27/11/2019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9368BC-D186-47B5-A262-F92EBDE2F599}" type="slidenum">
              <a:rPr lang="en-US" smtClean="0"/>
              <a:t>‹#›</a:t>
            </a:fld>
            <a:endParaRPr lang="en-US"/>
          </a:p>
        </p:txBody>
      </p:sp>
    </p:spTree>
    <p:extLst>
      <p:ext uri="{BB962C8B-B14F-4D97-AF65-F5344CB8AC3E}">
        <p14:creationId xmlns:p14="http://schemas.microsoft.com/office/powerpoint/2010/main" val="16840537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1F70AB1-6F64-4FA9-B48D-DE008E9490EC}" type="datetime1">
              <a:rPr lang="en-US" smtClean="0"/>
              <a:t>27/11/2019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9368BC-D186-47B5-A262-F92EBDE2F599}" type="slidenum">
              <a:rPr lang="en-US" smtClean="0"/>
              <a:t>‹#›</a:t>
            </a:fld>
            <a:endParaRPr lang="en-US"/>
          </a:p>
        </p:txBody>
      </p:sp>
    </p:spTree>
    <p:extLst>
      <p:ext uri="{BB962C8B-B14F-4D97-AF65-F5344CB8AC3E}">
        <p14:creationId xmlns:p14="http://schemas.microsoft.com/office/powerpoint/2010/main" val="34643249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7570098-7467-405A-9B87-16FA94F33E33}" type="datetime1">
              <a:rPr lang="en-US" smtClean="0"/>
              <a:t>27/11/2019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9368BC-D186-47B5-A262-F92EBDE2F599}" type="slidenum">
              <a:rPr lang="en-US" smtClean="0"/>
              <a:t>‹#›</a:t>
            </a:fld>
            <a:endParaRPr lang="en-US"/>
          </a:p>
        </p:txBody>
      </p:sp>
    </p:spTree>
    <p:extLst>
      <p:ext uri="{BB962C8B-B14F-4D97-AF65-F5344CB8AC3E}">
        <p14:creationId xmlns:p14="http://schemas.microsoft.com/office/powerpoint/2010/main" val="10553999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855F7FF-9F79-40AC-AF51-98B983CD3D08}" type="datetime1">
              <a:rPr lang="en-US" smtClean="0"/>
              <a:t>27/11/2019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9368BC-D186-47B5-A262-F92EBDE2F599}" type="slidenum">
              <a:rPr lang="en-US" smtClean="0"/>
              <a:t>‹#›</a:t>
            </a:fld>
            <a:endParaRPr lang="en-US"/>
          </a:p>
        </p:txBody>
      </p:sp>
    </p:spTree>
    <p:extLst>
      <p:ext uri="{BB962C8B-B14F-4D97-AF65-F5344CB8AC3E}">
        <p14:creationId xmlns:p14="http://schemas.microsoft.com/office/powerpoint/2010/main" val="4186622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DC81720-1B92-4B0A-BF7F-B8692D52B669}" type="datetime1">
              <a:rPr lang="en-US" smtClean="0"/>
              <a:t>27/11/2019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9368BC-D186-47B5-A262-F92EBDE2F599}" type="slidenum">
              <a:rPr lang="en-US" smtClean="0"/>
              <a:t>‹#›</a:t>
            </a:fld>
            <a:endParaRPr lang="en-US"/>
          </a:p>
        </p:txBody>
      </p:sp>
    </p:spTree>
    <p:extLst>
      <p:ext uri="{BB962C8B-B14F-4D97-AF65-F5344CB8AC3E}">
        <p14:creationId xmlns:p14="http://schemas.microsoft.com/office/powerpoint/2010/main" val="1320594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C5F1BF-C32E-43B1-B4C7-A29AF1CAE95A}" type="datetime1">
              <a:rPr lang="en-US" smtClean="0"/>
              <a:t>27/11/2019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9368BC-D186-47B5-A262-F92EBDE2F599}" type="slidenum">
              <a:rPr lang="en-US" smtClean="0"/>
              <a:t>‹#›</a:t>
            </a:fld>
            <a:endParaRPr lang="en-US"/>
          </a:p>
        </p:txBody>
      </p:sp>
    </p:spTree>
    <p:extLst>
      <p:ext uri="{BB962C8B-B14F-4D97-AF65-F5344CB8AC3E}">
        <p14:creationId xmlns:p14="http://schemas.microsoft.com/office/powerpoint/2010/main" val="22942454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90367FD-43A6-45DF-A736-3EF4B4C900EF}" type="datetime1">
              <a:rPr lang="en-US" smtClean="0"/>
              <a:t>27/11/2019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9368BC-D186-47B5-A262-F92EBDE2F599}" type="slidenum">
              <a:rPr lang="en-US" smtClean="0"/>
              <a:t>‹#›</a:t>
            </a:fld>
            <a:endParaRPr lang="en-US"/>
          </a:p>
        </p:txBody>
      </p:sp>
    </p:spTree>
    <p:extLst>
      <p:ext uri="{BB962C8B-B14F-4D97-AF65-F5344CB8AC3E}">
        <p14:creationId xmlns:p14="http://schemas.microsoft.com/office/powerpoint/2010/main" val="34787426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3E5D386-519D-4158-9FA7-624AE9249A1A}" type="datetime1">
              <a:rPr lang="en-US" smtClean="0"/>
              <a:t>27/11/2019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9368BC-D186-47B5-A262-F92EBDE2F599}" type="slidenum">
              <a:rPr lang="en-US" smtClean="0"/>
              <a:t>‹#›</a:t>
            </a:fld>
            <a:endParaRPr lang="en-US"/>
          </a:p>
        </p:txBody>
      </p:sp>
    </p:spTree>
    <p:extLst>
      <p:ext uri="{BB962C8B-B14F-4D97-AF65-F5344CB8AC3E}">
        <p14:creationId xmlns:p14="http://schemas.microsoft.com/office/powerpoint/2010/main" val="10473336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B900CA-1E42-4E70-9D0B-19854EF3C145}" type="datetime1">
              <a:rPr lang="en-US" smtClean="0"/>
              <a:t>27/11/2019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9368BC-D186-47B5-A262-F92EBDE2F599}" type="slidenum">
              <a:rPr lang="en-US" smtClean="0"/>
              <a:t>‹#›</a:t>
            </a:fld>
            <a:endParaRPr lang="en-US"/>
          </a:p>
        </p:txBody>
      </p:sp>
    </p:spTree>
    <p:extLst>
      <p:ext uri="{BB962C8B-B14F-4D97-AF65-F5344CB8AC3E}">
        <p14:creationId xmlns:p14="http://schemas.microsoft.com/office/powerpoint/2010/main" val="33087613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t>Letterbox Companies: Abuse of Companies and Freedom of Movement</a:t>
            </a:r>
            <a:endParaRPr lang="en-US" b="1" dirty="0"/>
          </a:p>
        </p:txBody>
      </p:sp>
      <p:sp>
        <p:nvSpPr>
          <p:cNvPr id="3" name="Subtitle 2"/>
          <p:cNvSpPr>
            <a:spLocks noGrp="1"/>
          </p:cNvSpPr>
          <p:nvPr>
            <p:ph type="subTitle" idx="1"/>
          </p:nvPr>
        </p:nvSpPr>
        <p:spPr/>
        <p:txBody>
          <a:bodyPr/>
          <a:lstStyle/>
          <a:p>
            <a:r>
              <a:rPr lang="en-US" dirty="0" smtClean="0"/>
              <a:t>By Dr. Antigoni Alexandropoulou</a:t>
            </a:r>
          </a:p>
          <a:p>
            <a:r>
              <a:rPr lang="en-US" i="1" dirty="0" smtClean="0"/>
              <a:t>Assistant Professor, Lawyer, Chair CCBE Company Law Committee</a:t>
            </a:r>
          </a:p>
          <a:p>
            <a:r>
              <a:rPr lang="en-US" dirty="0" smtClean="0"/>
              <a:t>27.11.2019, Brussels</a:t>
            </a:r>
            <a:endParaRPr lang="en-US" dirty="0"/>
          </a:p>
        </p:txBody>
      </p:sp>
      <p:sp>
        <p:nvSpPr>
          <p:cNvPr id="4" name="Slide Number Placeholder 3"/>
          <p:cNvSpPr>
            <a:spLocks noGrp="1"/>
          </p:cNvSpPr>
          <p:nvPr>
            <p:ph type="sldNum" sz="quarter" idx="12"/>
          </p:nvPr>
        </p:nvSpPr>
        <p:spPr/>
        <p:txBody>
          <a:bodyPr/>
          <a:lstStyle/>
          <a:p>
            <a:fld id="{409368BC-D186-47B5-A262-F92EBDE2F599}" type="slidenum">
              <a:rPr lang="en-US" smtClean="0"/>
              <a:t>1</a:t>
            </a:fld>
            <a:endParaRPr lang="en-US"/>
          </a:p>
        </p:txBody>
      </p:sp>
    </p:spTree>
    <p:extLst>
      <p:ext uri="{BB962C8B-B14F-4D97-AF65-F5344CB8AC3E}">
        <p14:creationId xmlns:p14="http://schemas.microsoft.com/office/powerpoint/2010/main" val="7217550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1603"/>
          </a:xfrm>
        </p:spPr>
        <p:txBody>
          <a:bodyPr>
            <a:normAutofit fontScale="90000"/>
          </a:bodyPr>
          <a:lstStyle/>
          <a:p>
            <a:endParaRPr lang="en-US" dirty="0"/>
          </a:p>
        </p:txBody>
      </p:sp>
      <p:sp>
        <p:nvSpPr>
          <p:cNvPr id="3" name="Content Placeholder 2"/>
          <p:cNvSpPr>
            <a:spLocks noGrp="1"/>
          </p:cNvSpPr>
          <p:nvPr>
            <p:ph idx="1"/>
          </p:nvPr>
        </p:nvSpPr>
        <p:spPr>
          <a:xfrm>
            <a:off x="838200" y="832513"/>
            <a:ext cx="10515600" cy="5344449"/>
          </a:xfrm>
        </p:spPr>
        <p:txBody>
          <a:bodyPr/>
          <a:lstStyle/>
          <a:p>
            <a:r>
              <a:rPr lang="en-US" sz="3600" b="1" dirty="0"/>
              <a:t>Why are letterbox companies again a topical subject</a:t>
            </a:r>
            <a:r>
              <a:rPr lang="en-US" sz="3600" b="1" dirty="0" smtClean="0"/>
              <a:t>?</a:t>
            </a:r>
            <a:endParaRPr lang="en-US" sz="3600" dirty="0"/>
          </a:p>
          <a:p>
            <a:r>
              <a:rPr lang="en-US" sz="3600" b="1" dirty="0" smtClean="0"/>
              <a:t>Scope of the presentation</a:t>
            </a:r>
          </a:p>
          <a:p>
            <a:pPr lvl="1"/>
            <a:r>
              <a:rPr lang="en-US" sz="3600" b="1" dirty="0" smtClean="0"/>
              <a:t>Limited liability Companies (non listed)</a:t>
            </a:r>
          </a:p>
          <a:p>
            <a:pPr lvl="1"/>
            <a:r>
              <a:rPr lang="en-US" sz="3600" b="1" dirty="0" smtClean="0"/>
              <a:t>Effective business and registration office within the EU</a:t>
            </a:r>
          </a:p>
          <a:p>
            <a:pPr marL="231775" lvl="1" indent="-231775"/>
            <a:r>
              <a:rPr lang="en-US" sz="3600" b="1" dirty="0"/>
              <a:t>What are letterbox companies? </a:t>
            </a:r>
            <a:endParaRPr lang="en-US" sz="3600" b="1" dirty="0" smtClean="0"/>
          </a:p>
          <a:p>
            <a:pPr marL="688975" lvl="2" indent="-231775"/>
            <a:r>
              <a:rPr lang="en-US" sz="3600" b="1" dirty="0" smtClean="0"/>
              <a:t>Several definitions / confusion by the use of other terms</a:t>
            </a:r>
          </a:p>
          <a:p>
            <a:pPr marL="688975" lvl="2" indent="-231775"/>
            <a:endParaRPr lang="en-US" sz="2400" b="1" i="1" dirty="0" smtClean="0"/>
          </a:p>
          <a:p>
            <a:pPr marL="688975" lvl="2" indent="-231775"/>
            <a:endParaRPr lang="en-US" sz="2400" b="1" i="1" dirty="0"/>
          </a:p>
          <a:p>
            <a:pPr marL="688975" lvl="2" indent="-231775"/>
            <a:endParaRPr lang="en-US" sz="2400" b="1" i="1" dirty="0"/>
          </a:p>
        </p:txBody>
      </p:sp>
      <p:sp>
        <p:nvSpPr>
          <p:cNvPr id="4" name="Slide Number Placeholder 3"/>
          <p:cNvSpPr>
            <a:spLocks noGrp="1"/>
          </p:cNvSpPr>
          <p:nvPr>
            <p:ph type="sldNum" sz="quarter" idx="12"/>
          </p:nvPr>
        </p:nvSpPr>
        <p:spPr/>
        <p:txBody>
          <a:bodyPr/>
          <a:lstStyle/>
          <a:p>
            <a:fld id="{409368BC-D186-47B5-A262-F92EBDE2F599}" type="slidenum">
              <a:rPr lang="en-US" smtClean="0"/>
              <a:t>2</a:t>
            </a:fld>
            <a:endParaRPr lang="en-US"/>
          </a:p>
        </p:txBody>
      </p:sp>
    </p:spTree>
    <p:extLst>
      <p:ext uri="{BB962C8B-B14F-4D97-AF65-F5344CB8AC3E}">
        <p14:creationId xmlns:p14="http://schemas.microsoft.com/office/powerpoint/2010/main" val="23337543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358206"/>
          </a:xfrm>
        </p:spPr>
        <p:txBody>
          <a:bodyPr>
            <a:normAutofit fontScale="90000"/>
          </a:bodyPr>
          <a:lstStyle/>
          <a:p>
            <a:endParaRPr lang="en-US" dirty="0"/>
          </a:p>
        </p:txBody>
      </p:sp>
      <p:sp>
        <p:nvSpPr>
          <p:cNvPr id="3" name="Content Placeholder 2"/>
          <p:cNvSpPr>
            <a:spLocks noGrp="1"/>
          </p:cNvSpPr>
          <p:nvPr>
            <p:ph idx="1"/>
          </p:nvPr>
        </p:nvSpPr>
        <p:spPr>
          <a:xfrm>
            <a:off x="838200" y="968991"/>
            <a:ext cx="10515600" cy="5207972"/>
          </a:xfrm>
        </p:spPr>
        <p:txBody>
          <a:bodyPr>
            <a:normAutofit/>
          </a:bodyPr>
          <a:lstStyle/>
          <a:p>
            <a:pPr marL="177800" lvl="2" indent="-177800" algn="just"/>
            <a:r>
              <a:rPr lang="en-US" sz="2800" b="1" dirty="0"/>
              <a:t>Abuse of companies and </a:t>
            </a:r>
            <a:r>
              <a:rPr lang="en-US" sz="2800" b="1" dirty="0" smtClean="0"/>
              <a:t>freedom </a:t>
            </a:r>
            <a:r>
              <a:rPr lang="en-US" sz="2800" b="1" dirty="0"/>
              <a:t>of </a:t>
            </a:r>
            <a:r>
              <a:rPr lang="en-US" sz="2800" b="1" dirty="0" smtClean="0"/>
              <a:t>establishment</a:t>
            </a:r>
          </a:p>
          <a:p>
            <a:pPr marL="0" lvl="3" indent="0" algn="just">
              <a:lnSpc>
                <a:spcPct val="100000"/>
              </a:lnSpc>
              <a:spcBef>
                <a:spcPts val="0"/>
              </a:spcBef>
            </a:pPr>
            <a:endParaRPr lang="en-US" sz="2800" b="1" u="sng" dirty="0"/>
          </a:p>
          <a:p>
            <a:pPr marL="0" lvl="3" indent="0" algn="just">
              <a:lnSpc>
                <a:spcPct val="100000"/>
              </a:lnSpc>
              <a:spcBef>
                <a:spcPts val="0"/>
              </a:spcBef>
            </a:pPr>
            <a:r>
              <a:rPr lang="en-US" u="sng" dirty="0" err="1" smtClean="0"/>
              <a:t>Emsland-Stärke</a:t>
            </a:r>
            <a:r>
              <a:rPr lang="en-US" i="1" dirty="0" smtClean="0"/>
              <a:t> </a:t>
            </a:r>
          </a:p>
          <a:p>
            <a:pPr marL="0" lvl="3" indent="0" algn="just">
              <a:lnSpc>
                <a:spcPct val="100000"/>
              </a:lnSpc>
              <a:spcBef>
                <a:spcPts val="0"/>
              </a:spcBef>
              <a:buNone/>
            </a:pPr>
            <a:r>
              <a:rPr lang="en-US" i="1" dirty="0" smtClean="0"/>
              <a:t>Abuse </a:t>
            </a:r>
            <a:r>
              <a:rPr lang="en-US" i="1" dirty="0"/>
              <a:t>requires, first, a combination of objective circumstances in which, despite formal observance of the conditions laid down by the Community rules, the purpose of those rules has not been achieved</a:t>
            </a:r>
            <a:r>
              <a:rPr lang="en-US" dirty="0"/>
              <a:t>” </a:t>
            </a:r>
            <a:r>
              <a:rPr lang="en-US" i="1" dirty="0"/>
              <a:t>It requires, second, a subjective element consisting in the intention to obtain an advantage from </a:t>
            </a:r>
            <a:r>
              <a:rPr lang="en-US" i="1" dirty="0" smtClean="0"/>
              <a:t>the Community </a:t>
            </a:r>
            <a:r>
              <a:rPr lang="en-US" i="1" dirty="0"/>
              <a:t>rules by creating artificially the conditions laid down for obtaining it</a:t>
            </a:r>
            <a:r>
              <a:rPr lang="en-US" i="1" dirty="0" smtClean="0"/>
              <a:t>. </a:t>
            </a:r>
          </a:p>
          <a:p>
            <a:pPr marL="0" lvl="3" indent="0" algn="just">
              <a:lnSpc>
                <a:spcPct val="100000"/>
              </a:lnSpc>
              <a:spcBef>
                <a:spcPts val="0"/>
              </a:spcBef>
            </a:pPr>
            <a:endParaRPr lang="en-US" i="1" dirty="0" smtClean="0"/>
          </a:p>
          <a:p>
            <a:pPr marL="0" lvl="3" indent="0" algn="just">
              <a:lnSpc>
                <a:spcPct val="100000"/>
              </a:lnSpc>
              <a:spcBef>
                <a:spcPts val="0"/>
              </a:spcBef>
            </a:pPr>
            <a:endParaRPr lang="en-US" i="1" dirty="0"/>
          </a:p>
          <a:p>
            <a:pPr algn="just"/>
            <a:r>
              <a:rPr lang="en-US" i="1" dirty="0"/>
              <a:t>Abuse through choice of state of </a:t>
            </a:r>
            <a:r>
              <a:rPr lang="en-US" i="1" dirty="0" smtClean="0"/>
              <a:t>incorporation</a:t>
            </a:r>
          </a:p>
          <a:p>
            <a:pPr lvl="1" algn="just"/>
            <a:endParaRPr lang="en-US" i="1" dirty="0" smtClean="0"/>
          </a:p>
          <a:p>
            <a:pPr algn="just"/>
            <a:r>
              <a:rPr lang="en-US" i="1" dirty="0" smtClean="0"/>
              <a:t>Abuse </a:t>
            </a:r>
            <a:r>
              <a:rPr lang="en-US" i="1" dirty="0"/>
              <a:t>through the use of a cross border mobility measure (conversion, merger, division) post incorporation</a:t>
            </a:r>
            <a:endParaRPr lang="en-US" dirty="0"/>
          </a:p>
        </p:txBody>
      </p:sp>
      <p:sp>
        <p:nvSpPr>
          <p:cNvPr id="4" name="Slide Number Placeholder 3"/>
          <p:cNvSpPr>
            <a:spLocks noGrp="1"/>
          </p:cNvSpPr>
          <p:nvPr>
            <p:ph type="sldNum" sz="quarter" idx="12"/>
          </p:nvPr>
        </p:nvSpPr>
        <p:spPr/>
        <p:txBody>
          <a:bodyPr/>
          <a:lstStyle/>
          <a:p>
            <a:fld id="{409368BC-D186-47B5-A262-F92EBDE2F599}" type="slidenum">
              <a:rPr lang="en-US" smtClean="0"/>
              <a:t>3</a:t>
            </a:fld>
            <a:endParaRPr lang="en-US"/>
          </a:p>
        </p:txBody>
      </p:sp>
    </p:spTree>
    <p:extLst>
      <p:ext uri="{BB962C8B-B14F-4D97-AF65-F5344CB8AC3E}">
        <p14:creationId xmlns:p14="http://schemas.microsoft.com/office/powerpoint/2010/main" val="25583986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7956"/>
          </a:xfrm>
        </p:spPr>
        <p:txBody>
          <a:bodyPr>
            <a:normAutofit fontScale="90000"/>
          </a:bodyPr>
          <a:lstStyle/>
          <a:p>
            <a:endParaRPr lang="en-US" dirty="0"/>
          </a:p>
        </p:txBody>
      </p:sp>
      <p:sp>
        <p:nvSpPr>
          <p:cNvPr id="3" name="Content Placeholder 2"/>
          <p:cNvSpPr>
            <a:spLocks noGrp="1"/>
          </p:cNvSpPr>
          <p:nvPr>
            <p:ph idx="1"/>
          </p:nvPr>
        </p:nvSpPr>
        <p:spPr>
          <a:xfrm>
            <a:off x="838200" y="655093"/>
            <a:ext cx="10515600" cy="5521870"/>
          </a:xfrm>
        </p:spPr>
        <p:txBody>
          <a:bodyPr>
            <a:normAutofit lnSpcReduction="10000"/>
          </a:bodyPr>
          <a:lstStyle/>
          <a:p>
            <a:pPr marL="231775" lvl="1" indent="-231775"/>
            <a:r>
              <a:rPr lang="en-US" sz="2800" b="1" dirty="0" smtClean="0"/>
              <a:t>Letterbox Companies and Freedom of Establishment</a:t>
            </a:r>
          </a:p>
          <a:p>
            <a:pPr marL="688975" lvl="2" indent="-231775"/>
            <a:r>
              <a:rPr lang="en-US" sz="2400" b="1" dirty="0" smtClean="0"/>
              <a:t>Choice of the MS of incorporation before the establishment</a:t>
            </a:r>
          </a:p>
          <a:p>
            <a:pPr marL="1146175" lvl="3" indent="-231775"/>
            <a:r>
              <a:rPr lang="en-US" sz="2200" b="1" i="1" dirty="0" err="1" smtClean="0"/>
              <a:t>Centros</a:t>
            </a:r>
            <a:endParaRPr lang="en-US" sz="2200" b="1" i="1" dirty="0"/>
          </a:p>
          <a:p>
            <a:pPr marL="0" lvl="3" indent="0" algn="just">
              <a:buNone/>
            </a:pPr>
            <a:r>
              <a:rPr lang="en-US" sz="2000" i="1" dirty="0" smtClean="0"/>
              <a:t>“The </a:t>
            </a:r>
            <a:r>
              <a:rPr lang="en-US" sz="2000" i="1" dirty="0"/>
              <a:t>fact that a national of a Member State who wishes to set up a company chooses to form it in the Member State whose rules of company law seem to him the least restrictive and to set up branches in other Member States cannot, in itself, constitute an abuse of the right of </a:t>
            </a:r>
            <a:r>
              <a:rPr lang="en-US" sz="2000" i="1" dirty="0" smtClean="0"/>
              <a:t>establishment…</a:t>
            </a:r>
            <a:r>
              <a:rPr lang="en-US" sz="2000" i="1" dirty="0"/>
              <a:t>the fact that a company does not conduct any business in the Member State in which it has its registered office and pursues its activities only in the Member State where its branch is established is not sufficient to prove the existence of abuse or fraudulent conduct which would entitle the latter Member State to deny that company the benefit of the provisions of Community law relating to the right of </a:t>
            </a:r>
            <a:r>
              <a:rPr lang="en-US" sz="2000" i="1" dirty="0" smtClean="0"/>
              <a:t>establishment.</a:t>
            </a:r>
            <a:endParaRPr lang="en-US" sz="2000" b="1" i="1" dirty="0" smtClean="0"/>
          </a:p>
          <a:p>
            <a:pPr marL="688975" lvl="2" indent="-231775"/>
            <a:r>
              <a:rPr lang="en-US" sz="2400" b="1" dirty="0" smtClean="0"/>
              <a:t>Choice of the MS of incorporation after the establishment</a:t>
            </a:r>
          </a:p>
          <a:p>
            <a:pPr marL="1146175" lvl="3" indent="-231775"/>
            <a:r>
              <a:rPr lang="en-US" sz="2200" b="1" i="1" dirty="0" err="1" smtClean="0"/>
              <a:t>Polbud</a:t>
            </a:r>
            <a:endParaRPr lang="en-US" sz="2200" b="1" i="1" dirty="0" smtClean="0"/>
          </a:p>
          <a:p>
            <a:pPr marL="0" indent="0" algn="just">
              <a:buNone/>
            </a:pPr>
            <a:r>
              <a:rPr lang="en-US" sz="2400" i="1" dirty="0" smtClean="0"/>
              <a:t>“A </a:t>
            </a:r>
            <a:r>
              <a:rPr lang="en-US" sz="2400" i="1" dirty="0"/>
              <a:t>Member state may not prevent a cross border conversion of an existing company solely on the grounds that the company does not intend to exercise genuine economic activity in the territory of the host Member State. The host member state however may set as a requirement that in order for a company to be established under its law, it must have genuine economic activity on its </a:t>
            </a:r>
            <a:r>
              <a:rPr lang="en-US" sz="2400" i="1" dirty="0" smtClean="0"/>
              <a:t>territory”.</a:t>
            </a:r>
            <a:endParaRPr lang="en-US" sz="2400" i="1" dirty="0"/>
          </a:p>
        </p:txBody>
      </p:sp>
      <p:sp>
        <p:nvSpPr>
          <p:cNvPr id="4" name="Slide Number Placeholder 3"/>
          <p:cNvSpPr>
            <a:spLocks noGrp="1"/>
          </p:cNvSpPr>
          <p:nvPr>
            <p:ph type="sldNum" sz="quarter" idx="12"/>
          </p:nvPr>
        </p:nvSpPr>
        <p:spPr/>
        <p:txBody>
          <a:bodyPr/>
          <a:lstStyle/>
          <a:p>
            <a:fld id="{409368BC-D186-47B5-A262-F92EBDE2F599}" type="slidenum">
              <a:rPr lang="en-US" smtClean="0"/>
              <a:t>4</a:t>
            </a:fld>
            <a:endParaRPr lang="en-US"/>
          </a:p>
        </p:txBody>
      </p:sp>
    </p:spTree>
    <p:extLst>
      <p:ext uri="{BB962C8B-B14F-4D97-AF65-F5344CB8AC3E}">
        <p14:creationId xmlns:p14="http://schemas.microsoft.com/office/powerpoint/2010/main" val="40829596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177800" lvl="3" indent="-177800" algn="just"/>
            <a:r>
              <a:rPr lang="en-US" sz="2800" b="1" dirty="0" smtClean="0"/>
              <a:t>Use of letterbox companies for abusive or fraudulent purposes outside of company law (</a:t>
            </a:r>
            <a:r>
              <a:rPr lang="en-US" sz="2800" b="1" dirty="0" err="1" smtClean="0"/>
              <a:t>labour</a:t>
            </a:r>
            <a:r>
              <a:rPr lang="en-US" sz="2800" b="1" dirty="0" smtClean="0"/>
              <a:t> law, tax law, money laundering)</a:t>
            </a:r>
          </a:p>
          <a:p>
            <a:pPr marL="566738" lvl="3" indent="-109538" algn="just"/>
            <a:r>
              <a:rPr lang="en-US" sz="2400" b="1" dirty="0" smtClean="0"/>
              <a:t>Measures at EU Level for specific areas of law and sectors</a:t>
            </a:r>
          </a:p>
          <a:p>
            <a:endParaRPr lang="en-US" dirty="0"/>
          </a:p>
        </p:txBody>
      </p:sp>
      <p:sp>
        <p:nvSpPr>
          <p:cNvPr id="4" name="Slide Number Placeholder 3"/>
          <p:cNvSpPr>
            <a:spLocks noGrp="1"/>
          </p:cNvSpPr>
          <p:nvPr>
            <p:ph type="sldNum" sz="quarter" idx="12"/>
          </p:nvPr>
        </p:nvSpPr>
        <p:spPr/>
        <p:txBody>
          <a:bodyPr/>
          <a:lstStyle/>
          <a:p>
            <a:fld id="{409368BC-D186-47B5-A262-F92EBDE2F599}" type="slidenum">
              <a:rPr lang="en-US" smtClean="0"/>
              <a:t>5</a:t>
            </a:fld>
            <a:endParaRPr lang="en-US"/>
          </a:p>
        </p:txBody>
      </p:sp>
    </p:spTree>
    <p:extLst>
      <p:ext uri="{BB962C8B-B14F-4D97-AF65-F5344CB8AC3E}">
        <p14:creationId xmlns:p14="http://schemas.microsoft.com/office/powerpoint/2010/main" val="14527083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95185"/>
          </a:xfrm>
        </p:spPr>
        <p:txBody>
          <a:bodyPr>
            <a:noAutofit/>
          </a:bodyPr>
          <a:lstStyle/>
          <a:p>
            <a:pPr algn="ctr"/>
            <a:r>
              <a:rPr lang="en-US" sz="3200" b="1" dirty="0" smtClean="0"/>
              <a:t>Reflections on what </a:t>
            </a:r>
            <a:r>
              <a:rPr lang="en-US" sz="3200" b="1" dirty="0"/>
              <a:t>needs to be done in the future in the area of Company </a:t>
            </a:r>
            <a:r>
              <a:rPr lang="en-US" sz="3200" b="1" dirty="0" smtClean="0"/>
              <a:t>Law</a:t>
            </a:r>
            <a:endParaRPr lang="en-US" sz="3200" dirty="0"/>
          </a:p>
        </p:txBody>
      </p:sp>
      <p:sp>
        <p:nvSpPr>
          <p:cNvPr id="3" name="Content Placeholder 2"/>
          <p:cNvSpPr>
            <a:spLocks noGrp="1"/>
          </p:cNvSpPr>
          <p:nvPr>
            <p:ph idx="1"/>
          </p:nvPr>
        </p:nvSpPr>
        <p:spPr>
          <a:xfrm>
            <a:off x="838200" y="1665028"/>
            <a:ext cx="10515600" cy="4511936"/>
          </a:xfrm>
        </p:spPr>
        <p:txBody>
          <a:bodyPr>
            <a:normAutofit lnSpcReduction="10000"/>
          </a:bodyPr>
          <a:lstStyle/>
          <a:p>
            <a:pPr marL="514350" indent="-514350">
              <a:buAutoNum type="arabicPeriod"/>
            </a:pPr>
            <a:r>
              <a:rPr lang="en-US" b="1" i="1" dirty="0" smtClean="0"/>
              <a:t>Definition </a:t>
            </a:r>
            <a:r>
              <a:rPr lang="en-US" b="1" i="1" dirty="0"/>
              <a:t>of letterbox </a:t>
            </a:r>
            <a:r>
              <a:rPr lang="en-US" b="1" i="1" dirty="0" smtClean="0"/>
              <a:t>companies</a:t>
            </a:r>
          </a:p>
          <a:p>
            <a:pPr marL="514350" indent="-514350">
              <a:buFont typeface="Arial" panose="020B0604020202020204" pitchFamily="34" charset="0"/>
              <a:buAutoNum type="arabicPeriod"/>
            </a:pPr>
            <a:r>
              <a:rPr lang="en-US" b="1" i="1" dirty="0" smtClean="0"/>
              <a:t>Know your </a:t>
            </a:r>
            <a:r>
              <a:rPr lang="en-US" b="1" i="1" dirty="0" smtClean="0"/>
              <a:t>shareholder</a:t>
            </a:r>
            <a:endParaRPr lang="en-US" dirty="0"/>
          </a:p>
          <a:p>
            <a:pPr marL="514350" indent="-514350">
              <a:buFont typeface="Arial" panose="020B0604020202020204" pitchFamily="34" charset="0"/>
              <a:buAutoNum type="arabicPeriod"/>
            </a:pPr>
            <a:r>
              <a:rPr lang="en-US" b="1" i="1" dirty="0" smtClean="0"/>
              <a:t>Disqualification </a:t>
            </a:r>
            <a:r>
              <a:rPr lang="en-US" b="1" i="1" dirty="0"/>
              <a:t>of </a:t>
            </a:r>
            <a:r>
              <a:rPr lang="en-US" b="1" i="1" dirty="0" smtClean="0"/>
              <a:t>Directors/ </a:t>
            </a:r>
            <a:r>
              <a:rPr lang="en-US" b="1" i="1" dirty="0" smtClean="0"/>
              <a:t>Legal </a:t>
            </a:r>
            <a:r>
              <a:rPr lang="en-US" b="1" i="1" dirty="0" smtClean="0"/>
              <a:t>entities as directors</a:t>
            </a:r>
          </a:p>
          <a:p>
            <a:pPr marL="514350" indent="-514350">
              <a:buFont typeface="Arial" panose="020B0604020202020204" pitchFamily="34" charset="0"/>
              <a:buAutoNum type="arabicPeriod"/>
            </a:pPr>
            <a:r>
              <a:rPr lang="en-US" b="1" i="1" dirty="0" smtClean="0"/>
              <a:t>Liability </a:t>
            </a:r>
            <a:r>
              <a:rPr lang="en-US" b="1" i="1" dirty="0"/>
              <a:t>of shareholders and Piercing the Corporate </a:t>
            </a:r>
            <a:r>
              <a:rPr lang="en-US" b="1" i="1" dirty="0" smtClean="0"/>
              <a:t>Veil</a:t>
            </a:r>
          </a:p>
          <a:p>
            <a:pPr marL="514350" indent="-514350">
              <a:buFont typeface="Arial" panose="020B0604020202020204" pitchFamily="34" charset="0"/>
              <a:buAutoNum type="arabicPeriod"/>
            </a:pPr>
            <a:r>
              <a:rPr lang="en-US" b="1" i="1" dirty="0"/>
              <a:t>Sectoral measures / Measures in areas of law where risk of abuse is higher as best policy </a:t>
            </a:r>
            <a:r>
              <a:rPr lang="en-US" b="1" i="1" dirty="0" smtClean="0"/>
              <a:t>practice</a:t>
            </a:r>
          </a:p>
          <a:p>
            <a:pPr marL="514350" indent="-514350">
              <a:buFont typeface="Arial" panose="020B0604020202020204" pitchFamily="34" charset="0"/>
              <a:buAutoNum type="arabicPeriod"/>
            </a:pPr>
            <a:r>
              <a:rPr lang="en-US" b="1" i="1" dirty="0"/>
              <a:t>Exchange of information between </a:t>
            </a:r>
            <a:r>
              <a:rPr lang="en-US" b="1" i="1" dirty="0" smtClean="0"/>
              <a:t>authorities – More </a:t>
            </a:r>
            <a:r>
              <a:rPr lang="en-US" b="1" i="1" dirty="0" err="1" smtClean="0"/>
              <a:t>digitalisation</a:t>
            </a:r>
            <a:endParaRPr lang="en-US" b="1" i="1" dirty="0" smtClean="0"/>
          </a:p>
          <a:p>
            <a:pPr marL="0" indent="0">
              <a:buNone/>
            </a:pPr>
            <a:r>
              <a:rPr lang="en-US" b="1" i="1" u="sng" dirty="0" smtClean="0"/>
              <a:t>Food for thought</a:t>
            </a:r>
            <a:r>
              <a:rPr lang="en-US" b="1" i="1" dirty="0" smtClean="0"/>
              <a:t>: Fraudulent </a:t>
            </a:r>
            <a:r>
              <a:rPr lang="en-US" b="1" i="1" dirty="0" smtClean="0"/>
              <a:t>Letterbox Companies: Cause of the disease or </a:t>
            </a:r>
            <a:r>
              <a:rPr lang="en-US" b="1" i="1" smtClean="0"/>
              <a:t>symptom</a:t>
            </a:r>
            <a:r>
              <a:rPr lang="en-US" b="1" i="1" smtClean="0"/>
              <a:t>? </a:t>
            </a:r>
            <a:endParaRPr lang="en-US" b="1" i="1" dirty="0" smtClean="0"/>
          </a:p>
          <a:p>
            <a:pPr marL="514350" indent="-514350">
              <a:buFont typeface="Arial" panose="020B0604020202020204" pitchFamily="34" charset="0"/>
              <a:buAutoNum type="arabicPeriod"/>
            </a:pPr>
            <a:endParaRPr lang="en-US" dirty="0"/>
          </a:p>
          <a:p>
            <a:pPr marL="514350" indent="-514350">
              <a:buAutoNum type="arabicPeriod"/>
            </a:pPr>
            <a:endParaRPr lang="en-US" dirty="0"/>
          </a:p>
        </p:txBody>
      </p:sp>
      <p:sp>
        <p:nvSpPr>
          <p:cNvPr id="4" name="Slide Number Placeholder 3"/>
          <p:cNvSpPr>
            <a:spLocks noGrp="1"/>
          </p:cNvSpPr>
          <p:nvPr>
            <p:ph type="sldNum" sz="quarter" idx="12"/>
          </p:nvPr>
        </p:nvSpPr>
        <p:spPr/>
        <p:txBody>
          <a:bodyPr/>
          <a:lstStyle/>
          <a:p>
            <a:fld id="{409368BC-D186-47B5-A262-F92EBDE2F599}" type="slidenum">
              <a:rPr lang="en-US" smtClean="0"/>
              <a:t>6</a:t>
            </a:fld>
            <a:endParaRPr lang="en-US"/>
          </a:p>
        </p:txBody>
      </p:sp>
    </p:spTree>
    <p:extLst>
      <p:ext uri="{BB962C8B-B14F-4D97-AF65-F5344CB8AC3E}">
        <p14:creationId xmlns:p14="http://schemas.microsoft.com/office/powerpoint/2010/main" val="18079592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246</TotalTime>
  <Words>520</Words>
  <Application>Microsoft Office PowerPoint</Application>
  <PresentationFormat>Widescreen</PresentationFormat>
  <Paragraphs>43</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Letterbox Companies: Abuse of Companies and Freedom of Movement</vt:lpstr>
      <vt:lpstr>PowerPoint Presentation</vt:lpstr>
      <vt:lpstr>PowerPoint Presentation</vt:lpstr>
      <vt:lpstr>PowerPoint Presentation</vt:lpstr>
      <vt:lpstr>PowerPoint Presentation</vt:lpstr>
      <vt:lpstr>Reflections on what needs to be done in the future in the area of Company Law</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Letterbox Companies: Abuse of Companies and Freedom of Movement</dc:title>
  <dc:creator>Antigoni Alexandropoulou</dc:creator>
  <cp:lastModifiedBy>Antigoni Alexandropoulou</cp:lastModifiedBy>
  <cp:revision>22</cp:revision>
  <dcterms:created xsi:type="dcterms:W3CDTF">2019-11-26T19:45:33Z</dcterms:created>
  <dcterms:modified xsi:type="dcterms:W3CDTF">2019-11-27T06:40:54Z</dcterms:modified>
</cp:coreProperties>
</file>