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9" r:id="rId1"/>
  </p:sldMasterIdLst>
  <p:notesMasterIdLst>
    <p:notesMasterId r:id="rId11"/>
  </p:notesMasterIdLst>
  <p:handoutMasterIdLst>
    <p:handoutMasterId r:id="rId12"/>
  </p:handoutMasterIdLst>
  <p:sldIdLst>
    <p:sldId id="264" r:id="rId2"/>
    <p:sldId id="257" r:id="rId3"/>
    <p:sldId id="263" r:id="rId4"/>
    <p:sldId id="266" r:id="rId5"/>
    <p:sldId id="267" r:id="rId6"/>
    <p:sldId id="268" r:id="rId7"/>
    <p:sldId id="269" r:id="rId8"/>
    <p:sldId id="270" r:id="rId9"/>
    <p:sldId id="271" r:id="rId10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U Passata Light" panose="020B0303030902030804" pitchFamily="34" charset="0"/>
      <p:regular r:id="rId17"/>
      <p:bold r:id="rId18"/>
    </p:embeddedFont>
    <p:embeddedFont>
      <p:font typeface="AU Passata" panose="020B0503030502030804" pitchFamily="34" charset="0"/>
      <p:regular r:id="rId19"/>
      <p:bold r:id="rId20"/>
    </p:embeddedFont>
    <p:embeddedFont>
      <p:font typeface="AU Logo" panose="050B0500000000020004" pitchFamily="34" charset="2"/>
      <p:regular r:id="rId21"/>
      <p:bold r:id="rId22"/>
    </p:embeddedFont>
    <p:embeddedFont>
      <p:font typeface="AU Peto" panose="040C0B07020602020301" pitchFamily="82" charset="0"/>
      <p:regular r:id="rId23"/>
      <p:bold r:id="rId24"/>
    </p:embeddedFont>
    <p:embeddedFont>
      <p:font typeface="Wingdings 3" panose="05040102010807070707" pitchFamily="18" charset="2"/>
      <p:regular r:id="rId25"/>
    </p:embeddedFont>
  </p:embeddedFontLst>
  <p:custDataLst>
    <p:tags r:id="rId26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476" autoAdjust="0"/>
  </p:normalViewPr>
  <p:slideViewPr>
    <p:cSldViewPr snapToObjects="1" showGuides="1">
      <p:cViewPr varScale="1">
        <p:scale>
          <a:sx n="109" d="100"/>
          <a:sy n="109" d="100"/>
        </p:scale>
        <p:origin x="182" y="10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07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6ABC-5102-4B0C-8842-3908384DF1C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77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16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7045200" y="367200"/>
            <a:ext cx="1735200" cy="3276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18" name="SD_VAR_BssLogo"/>
          <p:cNvSpPr txBox="1"/>
          <p:nvPr userDrawn="1">
            <p:custDataLst>
              <p:tags r:id="rId1"/>
            </p:custDataLst>
          </p:nvPr>
        </p:nvSpPr>
        <p:spPr>
          <a:xfrm>
            <a:off x="954000" y="4323600"/>
            <a:ext cx="3600000" cy="615600"/>
          </a:xfrm>
          <a:prstGeom prst="rect">
            <a:avLst/>
          </a:prstGeom>
          <a:noFill/>
        </p:spPr>
        <p:txBody>
          <a:bodyPr wrap="square" lIns="0" tIns="0" rIns="0" bIns="18000" rtlCol="0" anchor="b" anchorCtr="0">
            <a:noAutofit/>
          </a:bodyPr>
          <a:lstStyle/>
          <a:p>
            <a:pPr>
              <a:lnSpc>
                <a:spcPts val="910"/>
              </a:lnSpc>
            </a:pPr>
            <a:r>
              <a:rPr lang="en-US" sz="750" b="1" i="0" cap="all" baseline="0" smtClean="0">
                <a:solidFill>
                  <a:schemeClr val="bg1"/>
                </a:solidFill>
                <a:latin typeface="+mj-lt"/>
              </a:rPr>
              <a:t>DEPARTMENT OF LAW</a:t>
            </a: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School of Business and Social Sciences</a:t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Aarhus University</a:t>
            </a:r>
            <a:endParaRPr lang="en-GB" sz="750" b="0" i="0" cap="all" baseline="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SD_USR_Titl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" panose="020B0503030502030804" pitchFamily="34" charset="0"/>
              </a:rPr>
              <a:t>Professor</a:t>
            </a:r>
            <a:endParaRPr lang="en-GB" sz="80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323600"/>
            <a:ext cx="174600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27 November 2019</a:t>
            </a:r>
          </a:p>
        </p:txBody>
      </p:sp>
      <p:sp>
        <p:nvSpPr>
          <p:cNvPr id="28" name="SD_USR_Nam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smtClean="0">
                <a:solidFill>
                  <a:schemeClr val="bg1"/>
                </a:solidFill>
              </a:rPr>
              <a:t>Karsten Engsig Sørensen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Pladsholder til tekst logo"/>
          <p:cNvSpPr txBox="1">
            <a:spLocks/>
          </p:cNvSpPr>
          <p:nvPr userDrawn="1"/>
        </p:nvSpPr>
        <p:spPr>
          <a:xfrm>
            <a:off x="374400" y="4323600"/>
            <a:ext cx="504000" cy="6156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kern="0" dirty="0" smtClean="0">
                <a:solidFill>
                  <a:schemeClr val="bg1"/>
                </a:solidFill>
                <a:latin typeface="AU Logo" panose="050B0500000000020004" pitchFamily="34" charset="2"/>
              </a:rPr>
              <a:t>2</a:t>
            </a:r>
            <a:endParaRPr lang="en-GB" sz="4000" kern="0" dirty="0">
              <a:solidFill>
                <a:schemeClr val="bg1"/>
              </a:solidFill>
              <a:latin typeface="AU Logo" panose="050B0500000000020004" pitchFamily="34" charset="2"/>
            </a:endParaRPr>
          </a:p>
        </p:txBody>
      </p:sp>
      <p:sp>
        <p:nvSpPr>
          <p:cNvPr id="30" name="SD_FLD_Event"/>
          <p:cNvSpPr txBox="1">
            <a:spLocks noChangeArrowheads="1"/>
          </p:cNvSpPr>
          <p:nvPr userDrawn="1"/>
        </p:nvSpPr>
        <p:spPr bwMode="auto">
          <a:xfrm>
            <a:off x="7032452" y="3898960"/>
            <a:ext cx="174994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52425" y="168275"/>
            <a:ext cx="8440738" cy="4733925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13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0" name="SD_ART_SecondaryLogo"/>
          <p:cNvSpPr>
            <a:spLocks noChangeArrowheads="1"/>
          </p:cNvSpPr>
          <p:nvPr userDrawn="1"/>
        </p:nvSpPr>
        <p:spPr bwMode="auto">
          <a:xfrm>
            <a:off x="7045200" y="367200"/>
            <a:ext cx="1735200" cy="3276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15" name="SD_VAR_BssLogo"/>
          <p:cNvSpPr txBox="1"/>
          <p:nvPr userDrawn="1">
            <p:custDataLst>
              <p:tags r:id="rId1"/>
            </p:custDataLst>
          </p:nvPr>
        </p:nvSpPr>
        <p:spPr>
          <a:xfrm>
            <a:off x="954000" y="4323600"/>
            <a:ext cx="3600000" cy="615600"/>
          </a:xfrm>
          <a:prstGeom prst="rect">
            <a:avLst/>
          </a:prstGeom>
          <a:noFill/>
        </p:spPr>
        <p:txBody>
          <a:bodyPr wrap="square" lIns="0" tIns="0" rIns="0" bIns="18000" rtlCol="0" anchor="b" anchorCtr="0">
            <a:noAutofit/>
          </a:bodyPr>
          <a:lstStyle/>
          <a:p>
            <a:pPr>
              <a:lnSpc>
                <a:spcPts val="910"/>
              </a:lnSpc>
            </a:pPr>
            <a:r>
              <a:rPr lang="en-US" sz="750" b="1" i="0" cap="all" baseline="0" smtClean="0">
                <a:solidFill>
                  <a:schemeClr val="bg1"/>
                </a:solidFill>
                <a:latin typeface="+mj-lt"/>
              </a:rPr>
              <a:t>DEPARTMENT OF LAW</a:t>
            </a: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School of Business and Social Sciences</a:t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Aarhus University</a:t>
            </a:r>
            <a:endParaRPr lang="en-GB" sz="750" b="0" i="0" cap="all" baseline="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SD_USR_Titl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" panose="020B0503030502030804" pitchFamily="34" charset="0"/>
              </a:rPr>
              <a:t>Professor</a:t>
            </a:r>
            <a:endParaRPr lang="en-GB" sz="80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FLD_DocumentDate"/>
          <p:cNvSpPr txBox="1">
            <a:spLocks noChangeArrowheads="1"/>
          </p:cNvSpPr>
          <p:nvPr userDrawn="1"/>
        </p:nvSpPr>
        <p:spPr bwMode="auto">
          <a:xfrm>
            <a:off x="7045890" y="4323600"/>
            <a:ext cx="174600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" panose="020B0503030502030804" pitchFamily="34" charset="0"/>
              </a:rPr>
              <a:t>30 November 2016</a:t>
            </a:r>
            <a:endParaRPr lang="en-GB" sz="800" cap="all" baseline="0" dirty="0" smtClean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9" name="SD_USR_Nam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smtClean="0">
                <a:solidFill>
                  <a:schemeClr val="bg1"/>
                </a:solidFill>
              </a:rPr>
              <a:t>Karsten Engsig Sørensen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1" name="Pladsholder til tekst logo"/>
          <p:cNvSpPr txBox="1">
            <a:spLocks/>
          </p:cNvSpPr>
          <p:nvPr userDrawn="1"/>
        </p:nvSpPr>
        <p:spPr>
          <a:xfrm>
            <a:off x="374400" y="4323600"/>
            <a:ext cx="504000" cy="6156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kern="0" dirty="0" smtClean="0">
                <a:solidFill>
                  <a:schemeClr val="bg1"/>
                </a:solidFill>
                <a:latin typeface="AU Logo" panose="050B0500000000020004" pitchFamily="34" charset="2"/>
              </a:rPr>
              <a:t>2</a:t>
            </a:r>
            <a:endParaRPr lang="en-GB" sz="4000" kern="0" dirty="0">
              <a:solidFill>
                <a:schemeClr val="bg1"/>
              </a:solidFill>
              <a:latin typeface="AU Logo" panose="050B0500000000020004" pitchFamily="34" charset="2"/>
            </a:endParaRPr>
          </a:p>
        </p:txBody>
      </p:sp>
      <p:sp>
        <p:nvSpPr>
          <p:cNvPr id="23" name="SD_FLD_Event"/>
          <p:cNvSpPr txBox="1">
            <a:spLocks noChangeArrowheads="1"/>
          </p:cNvSpPr>
          <p:nvPr userDrawn="1"/>
        </p:nvSpPr>
        <p:spPr bwMode="auto">
          <a:xfrm>
            <a:off x="7045890" y="4323600"/>
            <a:ext cx="174994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8" name="SD_ART_SecondaryLogo"/>
          <p:cNvSpPr>
            <a:spLocks noChangeArrowheads="1"/>
          </p:cNvSpPr>
          <p:nvPr userDrawn="1"/>
        </p:nvSpPr>
        <p:spPr bwMode="auto">
          <a:xfrm>
            <a:off x="7045200" y="367200"/>
            <a:ext cx="1735200" cy="3276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0" name="SD_VAR_BssLogo"/>
          <p:cNvSpPr txBox="1"/>
          <p:nvPr userDrawn="1">
            <p:custDataLst>
              <p:tags r:id="rId1"/>
            </p:custDataLst>
          </p:nvPr>
        </p:nvSpPr>
        <p:spPr>
          <a:xfrm>
            <a:off x="954000" y="4323600"/>
            <a:ext cx="3600000" cy="615600"/>
          </a:xfrm>
          <a:prstGeom prst="rect">
            <a:avLst/>
          </a:prstGeom>
          <a:noFill/>
        </p:spPr>
        <p:txBody>
          <a:bodyPr wrap="square" lIns="0" tIns="0" rIns="0" bIns="18000" rtlCol="0" anchor="b" anchorCtr="0">
            <a:noAutofit/>
          </a:bodyPr>
          <a:lstStyle/>
          <a:p>
            <a:pPr>
              <a:lnSpc>
                <a:spcPts val="910"/>
              </a:lnSpc>
            </a:pPr>
            <a:r>
              <a:rPr lang="en-US" sz="750" b="1" i="0" cap="all" baseline="0" smtClean="0">
                <a:solidFill>
                  <a:schemeClr val="bg1"/>
                </a:solidFill>
                <a:latin typeface="+mj-lt"/>
              </a:rPr>
              <a:t>DEPARTMENT OF LAW</a:t>
            </a: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School of Business and Social Sciences</a:t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Aarhus University</a:t>
            </a:r>
            <a:endParaRPr lang="en-GB" sz="750" b="0" i="0" cap="all" baseline="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SD_USR_Titl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" panose="020B0503030502030804" pitchFamily="34" charset="0"/>
              </a:rPr>
              <a:t>Professor</a:t>
            </a:r>
            <a:endParaRPr lang="en-GB" sz="80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323600"/>
            <a:ext cx="174600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" panose="020B0503030502030804" pitchFamily="34" charset="0"/>
              </a:rPr>
              <a:t>30 November 2016</a:t>
            </a:r>
            <a:endParaRPr lang="en-GB" sz="800" cap="all" baseline="0" dirty="0" smtClean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25" name="SD_USR_Nam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smtClean="0">
                <a:solidFill>
                  <a:schemeClr val="bg1"/>
                </a:solidFill>
              </a:rPr>
              <a:t>Karsten Engsig Sørensen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6" name="Pladsholder til tekst logo"/>
          <p:cNvSpPr txBox="1">
            <a:spLocks/>
          </p:cNvSpPr>
          <p:nvPr userDrawn="1"/>
        </p:nvSpPr>
        <p:spPr>
          <a:xfrm>
            <a:off x="374400" y="4323600"/>
            <a:ext cx="504000" cy="6156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kern="0" dirty="0" smtClean="0">
                <a:solidFill>
                  <a:schemeClr val="bg1"/>
                </a:solidFill>
                <a:latin typeface="AU Logo" panose="050B0500000000020004" pitchFamily="34" charset="2"/>
              </a:rPr>
              <a:t>2</a:t>
            </a:r>
            <a:endParaRPr lang="en-GB" sz="4000" kern="0" dirty="0">
              <a:solidFill>
                <a:schemeClr val="bg1"/>
              </a:solidFill>
              <a:latin typeface="AU Logo" panose="050B0500000000020004" pitchFamily="34" charset="2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323600"/>
            <a:ext cx="174994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1807200" y="1702800"/>
            <a:ext cx="1231106" cy="136080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en-GB" sz="9300" kern="0" dirty="0" smtClean="0">
                <a:solidFill>
                  <a:schemeClr val="bg1"/>
                </a:solidFill>
                <a:latin typeface="AU Logo" panose="050B0500000000020004" pitchFamily="34" charset="2"/>
              </a:rPr>
              <a:t>2</a:t>
            </a:r>
            <a:endParaRPr lang="en-GB" sz="9300" kern="0" dirty="0">
              <a:solidFill>
                <a:schemeClr val="bg1"/>
              </a:solidFill>
              <a:latin typeface="AU Logo" panose="050B0500000000020004" pitchFamily="34" charset="2"/>
            </a:endParaRPr>
          </a:p>
        </p:txBody>
      </p:sp>
      <p:sp>
        <p:nvSpPr>
          <p:cNvPr id="7" name="SD_VAR_BssLogo"/>
          <p:cNvSpPr txBox="1"/>
          <p:nvPr userDrawn="1">
            <p:custDataLst>
              <p:tags r:id="rId1"/>
            </p:custDataLst>
          </p:nvPr>
        </p:nvSpPr>
        <p:spPr>
          <a:xfrm>
            <a:off x="3218400" y="1702800"/>
            <a:ext cx="5674080" cy="136080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b="1" i="0" cap="all" baseline="0" smtClean="0">
                <a:solidFill>
                  <a:schemeClr val="bg1"/>
                </a:solidFill>
                <a:latin typeface="+mj-lt"/>
              </a:rPr>
              <a:t>DEPARTMENT OF LAW</a:t>
            </a:r>
            <a:r>
              <a:rPr lang="en-US" sz="1700" b="0" i="0" cap="all" baseline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70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1700" b="0" i="0" cap="all" baseline="0" smtClean="0">
                <a:solidFill>
                  <a:schemeClr val="bg1"/>
                </a:solidFill>
                <a:latin typeface="+mj-lt"/>
              </a:rPr>
              <a:t>School of Business and Social Sciences</a:t>
            </a:r>
            <a:br>
              <a:rPr lang="en-US" sz="170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1700" b="0" i="0" cap="all" baseline="0" smtClean="0">
                <a:solidFill>
                  <a:schemeClr val="bg1"/>
                </a:solidFill>
                <a:latin typeface="+mj-lt"/>
              </a:rPr>
              <a:t>Aarhus University</a:t>
            </a:r>
            <a:endParaRPr lang="en-GB" sz="1700" b="0" i="0" cap="all" baseline="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7" name="SD_ART_SecondaryLogo"/>
          <p:cNvSpPr>
            <a:spLocks noChangeArrowheads="1"/>
          </p:cNvSpPr>
          <p:nvPr userDrawn="1"/>
        </p:nvSpPr>
        <p:spPr bwMode="auto">
          <a:xfrm>
            <a:off x="7045200" y="367200"/>
            <a:ext cx="1735200" cy="3276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0" name="SD_VAR_BssLogo"/>
          <p:cNvSpPr txBox="1"/>
          <p:nvPr userDrawn="1">
            <p:custDataLst>
              <p:tags r:id="rId1"/>
            </p:custDataLst>
          </p:nvPr>
        </p:nvSpPr>
        <p:spPr>
          <a:xfrm>
            <a:off x="954000" y="4323600"/>
            <a:ext cx="3600000" cy="615600"/>
          </a:xfrm>
          <a:prstGeom prst="rect">
            <a:avLst/>
          </a:prstGeom>
          <a:noFill/>
        </p:spPr>
        <p:txBody>
          <a:bodyPr wrap="square" lIns="0" tIns="0" rIns="0" bIns="18000" rtlCol="0" anchor="b" anchorCtr="0">
            <a:noAutofit/>
          </a:bodyPr>
          <a:lstStyle/>
          <a:p>
            <a:pPr>
              <a:lnSpc>
                <a:spcPts val="910"/>
              </a:lnSpc>
            </a:pPr>
            <a:r>
              <a:rPr lang="en-US" sz="750" b="1" i="0" cap="all" baseline="0" smtClean="0">
                <a:solidFill>
                  <a:schemeClr val="bg1"/>
                </a:solidFill>
                <a:latin typeface="+mj-lt"/>
              </a:rPr>
              <a:t>DEPARTMENT OF LAW</a:t>
            </a: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School of Business and Social Sciences</a:t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Aarhus University</a:t>
            </a:r>
            <a:endParaRPr lang="en-GB" sz="750" b="0" i="0" cap="all" baseline="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SD_USR_Titl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" panose="020B0503030502030804" pitchFamily="34" charset="0"/>
              </a:rPr>
              <a:t>Professor</a:t>
            </a:r>
            <a:endParaRPr lang="en-GB" sz="80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23" name="SD_FLD_DocumentDate"/>
          <p:cNvSpPr txBox="1">
            <a:spLocks noChangeArrowheads="1"/>
          </p:cNvSpPr>
          <p:nvPr userDrawn="1"/>
        </p:nvSpPr>
        <p:spPr bwMode="auto">
          <a:xfrm>
            <a:off x="7045890" y="4323600"/>
            <a:ext cx="174600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" panose="020B0503030502030804" pitchFamily="34" charset="0"/>
              </a:rPr>
              <a:t>30 November 2016</a:t>
            </a:r>
            <a:endParaRPr lang="en-GB" sz="800" cap="all" baseline="0" dirty="0" smtClean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24" name="SD_USR_Nam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smtClean="0">
                <a:solidFill>
                  <a:schemeClr val="bg1"/>
                </a:solidFill>
              </a:rPr>
              <a:t>Karsten Engsig Sørensen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6" name="Pladsholder til tekst logo"/>
          <p:cNvSpPr txBox="1">
            <a:spLocks/>
          </p:cNvSpPr>
          <p:nvPr userDrawn="1"/>
        </p:nvSpPr>
        <p:spPr>
          <a:xfrm>
            <a:off x="374400" y="4323600"/>
            <a:ext cx="504000" cy="6156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kern="0" dirty="0" smtClean="0">
                <a:solidFill>
                  <a:schemeClr val="bg1"/>
                </a:solidFill>
                <a:latin typeface="AU Logo" panose="050B0500000000020004" pitchFamily="34" charset="2"/>
              </a:rPr>
              <a:t>2</a:t>
            </a:r>
            <a:endParaRPr lang="en-GB" sz="4000" kern="0" dirty="0">
              <a:solidFill>
                <a:schemeClr val="bg1"/>
              </a:solidFill>
              <a:latin typeface="AU Logo" panose="050B0500000000020004" pitchFamily="34" charset="2"/>
            </a:endParaRPr>
          </a:p>
        </p:txBody>
      </p:sp>
      <p:sp>
        <p:nvSpPr>
          <p:cNvPr id="30" name="SD_FLD_Event"/>
          <p:cNvSpPr txBox="1">
            <a:spLocks noChangeArrowheads="1"/>
          </p:cNvSpPr>
          <p:nvPr userDrawn="1"/>
        </p:nvSpPr>
        <p:spPr bwMode="auto">
          <a:xfrm>
            <a:off x="7045890" y="4323600"/>
            <a:ext cx="174994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en-GB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en-GB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et </a:t>
            </a:r>
            <a:r>
              <a:rPr lang="en-GB" dirty="0" err="1" smtClean="0"/>
              <a:t>billede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6400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5"/>
            <a:r>
              <a:rPr lang="en-GB" dirty="0" smtClean="0"/>
              <a:t>6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6"/>
            <a:r>
              <a:rPr lang="en-GB" dirty="0" smtClean="0"/>
              <a:t>7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7"/>
            <a:r>
              <a:rPr lang="en-GB" dirty="0" smtClean="0"/>
              <a:t>8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8"/>
            <a:r>
              <a:rPr lang="en-GB" dirty="0" smtClean="0"/>
              <a:t>9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6" name="SD_VAR_BssLogo"/>
          <p:cNvSpPr txBox="1"/>
          <p:nvPr userDrawn="1">
            <p:custDataLst>
              <p:tags r:id="rId22"/>
            </p:custDataLst>
          </p:nvPr>
        </p:nvSpPr>
        <p:spPr>
          <a:xfrm>
            <a:off x="954000" y="4323600"/>
            <a:ext cx="3600000" cy="615600"/>
          </a:xfrm>
          <a:prstGeom prst="rect">
            <a:avLst/>
          </a:prstGeom>
          <a:noFill/>
        </p:spPr>
        <p:txBody>
          <a:bodyPr wrap="square" lIns="0" tIns="0" rIns="0" bIns="18000" rtlCol="0" anchor="b" anchorCtr="0">
            <a:noAutofit/>
          </a:bodyPr>
          <a:lstStyle/>
          <a:p>
            <a:pPr>
              <a:lnSpc>
                <a:spcPts val="910"/>
              </a:lnSpc>
            </a:pPr>
            <a:r>
              <a:rPr lang="en-US" sz="750" b="1" i="0" cap="all" baseline="0" smtClean="0">
                <a:solidFill>
                  <a:schemeClr val="bg1"/>
                </a:solidFill>
                <a:latin typeface="+mj-lt"/>
              </a:rPr>
              <a:t>DEPARTMENT OF LAW</a:t>
            </a: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School of Business and Social Sciences</a:t>
            </a:r>
            <a:br>
              <a:rPr lang="en-US" sz="750" b="0" i="0" cap="all" baseline="0" smtClean="0">
                <a:solidFill>
                  <a:schemeClr val="bg1"/>
                </a:solidFill>
                <a:latin typeface="+mj-lt"/>
              </a:rPr>
            </a:br>
            <a:r>
              <a:rPr lang="en-US" sz="750" b="0" i="0" cap="all" baseline="0" smtClean="0">
                <a:solidFill>
                  <a:schemeClr val="bg1"/>
                </a:solidFill>
                <a:latin typeface="+mj-lt"/>
              </a:rPr>
              <a:t>Aarhus University</a:t>
            </a:r>
            <a:endParaRPr lang="en-GB" sz="750" b="0" i="0" cap="all" baseline="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4" name="SD_USR_Titl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" panose="020B0503030502030804" pitchFamily="34" charset="0"/>
              </a:rPr>
              <a:t>Professor</a:t>
            </a:r>
            <a:endParaRPr lang="en-GB" sz="80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21" name="SD_FLD_DocumentDate"/>
          <p:cNvSpPr txBox="1">
            <a:spLocks noChangeArrowheads="1"/>
          </p:cNvSpPr>
          <p:nvPr userDrawn="1"/>
        </p:nvSpPr>
        <p:spPr bwMode="auto">
          <a:xfrm>
            <a:off x="7045890" y="4323600"/>
            <a:ext cx="174600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1296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27 November 2019</a:t>
            </a:r>
          </a:p>
        </p:txBody>
      </p:sp>
      <p:sp>
        <p:nvSpPr>
          <p:cNvPr id="22" name="SD_USR_Name"/>
          <p:cNvSpPr txBox="1">
            <a:spLocks noChangeArrowheads="1"/>
          </p:cNvSpPr>
          <p:nvPr userDrawn="1"/>
        </p:nvSpPr>
        <p:spPr bwMode="auto">
          <a:xfrm>
            <a:off x="4748455" y="4323600"/>
            <a:ext cx="2237395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smtClean="0">
                <a:solidFill>
                  <a:schemeClr val="bg1"/>
                </a:solidFill>
              </a:rPr>
              <a:t>Karsten Engsig Sørensen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15" name="Pladsholder til tekst logo"/>
          <p:cNvSpPr txBox="1">
            <a:spLocks/>
          </p:cNvSpPr>
          <p:nvPr userDrawn="1"/>
        </p:nvSpPr>
        <p:spPr>
          <a:xfrm>
            <a:off x="374400" y="4323600"/>
            <a:ext cx="504000" cy="6156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kern="0" dirty="0" smtClean="0">
                <a:solidFill>
                  <a:schemeClr val="bg1"/>
                </a:solidFill>
                <a:latin typeface="AU Logo" panose="050B0500000000020004" pitchFamily="34" charset="2"/>
              </a:rPr>
              <a:t>2</a:t>
            </a:r>
            <a:endParaRPr lang="en-GB" sz="4000" kern="0" dirty="0">
              <a:solidFill>
                <a:schemeClr val="bg1"/>
              </a:solidFill>
              <a:latin typeface="AU Logo" panose="050B0500000000020004" pitchFamily="34" charset="2"/>
            </a:endParaRPr>
          </a:p>
        </p:txBody>
      </p:sp>
      <p:sp>
        <p:nvSpPr>
          <p:cNvPr id="12" name="SD_FLD_Event"/>
          <p:cNvSpPr txBox="1">
            <a:spLocks noChangeArrowheads="1"/>
          </p:cNvSpPr>
          <p:nvPr userDrawn="1"/>
        </p:nvSpPr>
        <p:spPr bwMode="auto">
          <a:xfrm>
            <a:off x="6985850" y="3820526"/>
            <a:ext cx="1749940" cy="6156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244800" anchor="b" anchorCtr="0">
            <a:no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13" name="SD_OFF_LogoNiveau1" hidden="1"/>
          <p:cNvSpPr/>
          <p:nvPr userDrawn="1"/>
        </p:nvSpPr>
        <p:spPr bwMode="auto">
          <a:xfrm>
            <a:off x="683568" y="51470"/>
            <a:ext cx="4100353" cy="618631"/>
          </a:xfrm>
          <a:prstGeom prst="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3600" kern="120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+mn-cs"/>
              </a:rPr>
              <a:t>Department of Law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7" name="SD_OFF_LogoNiveau2" hidden="1"/>
          <p:cNvSpPr/>
          <p:nvPr userDrawn="1"/>
        </p:nvSpPr>
        <p:spPr bwMode="auto">
          <a:xfrm>
            <a:off x="2699792" y="51470"/>
            <a:ext cx="8114914" cy="618631"/>
          </a:xfrm>
          <a:prstGeom prst="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sz="3600" kern="120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+mn-cs"/>
              </a:rPr>
              <a:t>School of Business and Social Sciences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8" name="SD_OFF_LogoNiveau3" hidden="1"/>
          <p:cNvSpPr/>
          <p:nvPr userDrawn="1"/>
        </p:nvSpPr>
        <p:spPr bwMode="auto">
          <a:xfrm>
            <a:off x="4716016" y="40187"/>
            <a:ext cx="1729769" cy="326243"/>
          </a:xfrm>
          <a:prstGeom prst="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 University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6" r:id="rId13"/>
    <p:sldLayoutId id="2147483709" r:id="rId14"/>
    <p:sldLayoutId id="2147483710" r:id="rId15"/>
    <p:sldLayoutId id="2147483711" r:id="rId16"/>
    <p:sldLayoutId id="2147483694" r:id="rId17"/>
    <p:sldLayoutId id="2147483695" r:id="rId18"/>
    <p:sldLayoutId id="2147483712" r:id="rId19"/>
    <p:sldLayoutId id="2147483715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anose="020F0502020204030204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</a:defRPr>
      </a:lvl2pPr>
      <a:lvl3pPr marL="64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Wingdings" panose="05000000000000000000" pitchFamily="2" charset="2"/>
        <a:buChar char="Ø"/>
        <a:defRPr sz="1600">
          <a:solidFill>
            <a:srgbClr val="000000"/>
          </a:solidFill>
          <a:latin typeface="+mn-lt"/>
        </a:defRPr>
      </a:lvl3pPr>
      <a:lvl4pPr marL="97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600">
          <a:solidFill>
            <a:srgbClr val="000000"/>
          </a:solidFill>
          <a:latin typeface="+mn-lt"/>
        </a:defRPr>
      </a:lvl4pPr>
      <a:lvl5pPr marL="1296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Wingdings" panose="05000000000000000000" pitchFamily="2" charset="2"/>
        <a:buChar char="v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Courier New" panose="02070309020205020404" pitchFamily="49" charset="0"/>
        <a:buChar char="o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08175" y="1989780"/>
            <a:ext cx="7159345" cy="467820"/>
          </a:xfrm>
        </p:spPr>
        <p:txBody>
          <a:bodyPr/>
          <a:lstStyle/>
          <a:p>
            <a:r>
              <a:rPr lang="en-GB" sz="3200" dirty="0" smtClean="0"/>
              <a:t>Group corporate governance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896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The failed negotiations on a 9</a:t>
            </a:r>
            <a:r>
              <a:rPr lang="en-GB" baseline="30000" dirty="0" smtClean="0"/>
              <a:t>th</a:t>
            </a:r>
            <a:r>
              <a:rPr lang="en-GB" dirty="0" smtClean="0"/>
              <a:t> Company Law </a:t>
            </a:r>
            <a:r>
              <a:rPr lang="en-GB" dirty="0" smtClean="0"/>
              <a:t>Directive</a:t>
            </a:r>
          </a:p>
          <a:p>
            <a:pPr lvl="1"/>
            <a:r>
              <a:rPr lang="en-GB" dirty="0" smtClean="0"/>
              <a:t>2003 Action Plan</a:t>
            </a:r>
            <a:endParaRPr lang="en-GB" dirty="0" smtClean="0"/>
          </a:p>
          <a:p>
            <a:pPr lvl="1"/>
            <a:r>
              <a:rPr lang="en-GB" dirty="0" smtClean="0"/>
              <a:t>The 2011 Reflection Group proposes recommendations recognising the interest of the </a:t>
            </a:r>
            <a:r>
              <a:rPr lang="en-GB" dirty="0" smtClean="0"/>
              <a:t>group and more transparency</a:t>
            </a:r>
            <a:endParaRPr lang="en-GB" dirty="0" smtClean="0"/>
          </a:p>
          <a:p>
            <a:pPr lvl="1"/>
            <a:r>
              <a:rPr lang="en-GB" dirty="0" smtClean="0"/>
              <a:t>Endorsed by the Commission in the 2012 Action Plan: European Company Law and Corporate Governance</a:t>
            </a:r>
            <a:endParaRPr lang="en-GB" dirty="0"/>
          </a:p>
          <a:p>
            <a:pPr lvl="1"/>
            <a:r>
              <a:rPr lang="en-GB" dirty="0" smtClean="0"/>
              <a:t>Several proposals, including two from the Informal Company Law Expert Group (ICLEG), but none from the Commission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group Governance an issue?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GB" dirty="0"/>
              <a:t>G</a:t>
            </a:r>
            <a:r>
              <a:rPr lang="en-GB" dirty="0" smtClean="0"/>
              <a:t>roup governance is a good thing</a:t>
            </a:r>
          </a:p>
          <a:p>
            <a:pPr lvl="1"/>
            <a:r>
              <a:rPr lang="en-GB" dirty="0" smtClean="0"/>
              <a:t>National </a:t>
            </a:r>
            <a:r>
              <a:rPr lang="en-GB" dirty="0" smtClean="0"/>
              <a:t>law on group governance differs, and as a result</a:t>
            </a:r>
          </a:p>
          <a:p>
            <a:pPr lvl="2"/>
            <a:r>
              <a:rPr lang="en-GB" dirty="0" smtClean="0"/>
              <a:t>it may not always be clear to the management of the parent </a:t>
            </a:r>
            <a:r>
              <a:rPr lang="en-GB" dirty="0" smtClean="0"/>
              <a:t>company </a:t>
            </a:r>
            <a:r>
              <a:rPr lang="en-GB" dirty="0" smtClean="0"/>
              <a:t>(P) to what extent they can govern </a:t>
            </a:r>
            <a:r>
              <a:rPr lang="en-GB" dirty="0" smtClean="0"/>
              <a:t>its </a:t>
            </a:r>
            <a:r>
              <a:rPr lang="en-GB" dirty="0" smtClean="0"/>
              <a:t>subsidiaries (S) and what the consequences may be if they do so</a:t>
            </a:r>
          </a:p>
          <a:p>
            <a:pPr lvl="2"/>
            <a:r>
              <a:rPr lang="en-GB" dirty="0" smtClean="0"/>
              <a:t>it is unclear to the management of the S to what extent they may act in the interest of the group (as opposed to the interest of S)</a:t>
            </a:r>
          </a:p>
          <a:p>
            <a:pPr lvl="1"/>
            <a:r>
              <a:rPr lang="en-GB" dirty="0" smtClean="0"/>
              <a:t>Need for ‘safe harbour’ rules for both groups of managers and thus rules that enhance the flexibility of group management</a:t>
            </a:r>
          </a:p>
          <a:p>
            <a:pPr lvl="1"/>
            <a:r>
              <a:rPr lang="en-GB" dirty="0" smtClean="0"/>
              <a:t>Already extensive body of rules that ensure </a:t>
            </a:r>
            <a:r>
              <a:rPr lang="en-GB" b="1" dirty="0" smtClean="0"/>
              <a:t>transparency</a:t>
            </a:r>
            <a:r>
              <a:rPr lang="en-GB" dirty="0" smtClean="0"/>
              <a:t> on different aspects of groups, but there are loopholes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Different</a:t>
            </a:r>
            <a:r>
              <a:rPr lang="da-DK" dirty="0" smtClean="0"/>
              <a:t> </a:t>
            </a:r>
            <a:r>
              <a:rPr lang="da-DK" dirty="0" err="1" smtClean="0"/>
              <a:t>focuses</a:t>
            </a:r>
            <a:r>
              <a:rPr lang="da-DK" dirty="0" smtClean="0"/>
              <a:t> – </a:t>
            </a:r>
            <a:r>
              <a:rPr lang="da-DK" dirty="0" err="1" smtClean="0"/>
              <a:t>different</a:t>
            </a:r>
            <a:r>
              <a:rPr lang="da-DK" dirty="0" smtClean="0"/>
              <a:t> </a:t>
            </a:r>
            <a:r>
              <a:rPr lang="da-DK" dirty="0" err="1" smtClean="0"/>
              <a:t>issues</a:t>
            </a:r>
            <a:endParaRPr lang="da-DK" dirty="0"/>
          </a:p>
        </p:txBody>
      </p:sp>
      <p:sp>
        <p:nvSpPr>
          <p:cNvPr id="7" name="Opadgående pil 6"/>
          <p:cNvSpPr/>
          <p:nvPr/>
        </p:nvSpPr>
        <p:spPr>
          <a:xfrm rot="10800000">
            <a:off x="4555826" y="1739529"/>
            <a:ext cx="828675" cy="1885950"/>
          </a:xfrm>
          <a:prstGeom prst="upArrow">
            <a:avLst/>
          </a:prstGeom>
          <a:solidFill>
            <a:srgbClr val="5B9BD5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8" name="Rektangel 2"/>
          <p:cNvSpPr>
            <a:spLocks noChangeArrowheads="1"/>
          </p:cNvSpPr>
          <p:nvPr/>
        </p:nvSpPr>
        <p:spPr bwMode="auto">
          <a:xfrm>
            <a:off x="3158662" y="3356345"/>
            <a:ext cx="765266" cy="768350"/>
          </a:xfrm>
          <a:prstGeom prst="rect">
            <a:avLst/>
          </a:prstGeom>
          <a:solidFill>
            <a:srgbClr val="5B9B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Lige forbindelse 8"/>
          <p:cNvCxnSpPr>
            <a:stCxn id="12" idx="2"/>
            <a:endCxn id="8" idx="0"/>
          </p:cNvCxnSpPr>
          <p:nvPr/>
        </p:nvCxnSpPr>
        <p:spPr>
          <a:xfrm>
            <a:off x="3534693" y="2139702"/>
            <a:ext cx="6602" cy="1216643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/>
        </p:nvSpPr>
        <p:spPr>
          <a:xfrm>
            <a:off x="1907704" y="1690714"/>
            <a:ext cx="828675" cy="1885950"/>
          </a:xfrm>
          <a:prstGeom prst="upArrow">
            <a:avLst/>
          </a:prstGeom>
          <a:solidFill>
            <a:srgbClr val="5B9B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11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kstfelt 6"/>
          <p:cNvSpPr txBox="1">
            <a:spLocks noChangeArrowheads="1"/>
          </p:cNvSpPr>
          <p:nvPr/>
        </p:nvSpPr>
        <p:spPr bwMode="auto">
          <a:xfrm rot="-5400000">
            <a:off x="1447751" y="2614636"/>
            <a:ext cx="1704975" cy="400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Bottom</a:t>
            </a: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-up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ktangel 8"/>
          <p:cNvSpPr>
            <a:spLocks noChangeArrowheads="1"/>
          </p:cNvSpPr>
          <p:nvPr/>
        </p:nvSpPr>
        <p:spPr bwMode="auto">
          <a:xfrm>
            <a:off x="3145458" y="1377630"/>
            <a:ext cx="778470" cy="762072"/>
          </a:xfrm>
          <a:prstGeom prst="rect">
            <a:avLst/>
          </a:prstGeom>
          <a:solidFill>
            <a:srgbClr val="5B9B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kstfelt 9"/>
          <p:cNvSpPr txBox="1">
            <a:spLocks noChangeArrowheads="1"/>
          </p:cNvSpPr>
          <p:nvPr/>
        </p:nvSpPr>
        <p:spPr bwMode="auto">
          <a:xfrm rot="-5400000">
            <a:off x="4298652" y="2393976"/>
            <a:ext cx="134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Top-down</a:t>
            </a: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26815" y="-190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3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1550" dirty="0" smtClean="0"/>
              <a:t>ICLEG proposal: </a:t>
            </a:r>
          </a:p>
          <a:p>
            <a:pPr lvl="2"/>
            <a:r>
              <a:rPr lang="en-GB" sz="1550" dirty="0" smtClean="0"/>
              <a:t>Member States should allow management of S to take account of the interests of other companies in the group when they take decisions (recognising the interest of the group)</a:t>
            </a:r>
          </a:p>
          <a:p>
            <a:pPr lvl="3"/>
            <a:r>
              <a:rPr lang="en-GB" sz="1550" dirty="0" smtClean="0"/>
              <a:t>What does it mean to ‘take account of’?</a:t>
            </a:r>
          </a:p>
          <a:p>
            <a:pPr lvl="3"/>
            <a:r>
              <a:rPr lang="en-GB" sz="1550" dirty="0" smtClean="0"/>
              <a:t>Does it free management of S from potential liability if management does so?</a:t>
            </a:r>
          </a:p>
          <a:p>
            <a:pPr lvl="3"/>
            <a:r>
              <a:rPr lang="en-GB" sz="1550" dirty="0" smtClean="0"/>
              <a:t>Does it require management to consider the interest of the group?</a:t>
            </a:r>
          </a:p>
          <a:p>
            <a:pPr lvl="3"/>
            <a:r>
              <a:rPr lang="en-GB" sz="1550" dirty="0" smtClean="0"/>
              <a:t>Should management of S follow instructions given by P?</a:t>
            </a:r>
            <a:endParaRPr lang="en-GB" sz="1550" dirty="0" smtClean="0"/>
          </a:p>
          <a:p>
            <a:pPr lvl="2"/>
            <a:r>
              <a:rPr lang="en-GB" sz="1550" dirty="0" smtClean="0"/>
              <a:t>Possibly special regime on cash-pooling in groups and group management in financial institutions</a:t>
            </a:r>
            <a:endParaRPr lang="en-GB" sz="15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to </a:t>
            </a:r>
            <a:r>
              <a:rPr lang="da-DK" dirty="0" err="1" smtClean="0"/>
              <a:t>ease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</a:t>
            </a:r>
            <a:r>
              <a:rPr lang="da-DK" dirty="0" err="1" smtClean="0"/>
              <a:t>governance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1200" dirty="0" smtClean="0"/>
              <a:t>Creditors</a:t>
            </a:r>
          </a:p>
          <a:p>
            <a:pPr lvl="2"/>
            <a:r>
              <a:rPr lang="en-GB" sz="1200" dirty="0" smtClean="0"/>
              <a:t>ICLEG: An action should not reduce a company’s net asset below what is necessary to make a distribution</a:t>
            </a:r>
          </a:p>
          <a:p>
            <a:pPr lvl="2"/>
            <a:r>
              <a:rPr lang="en-GB" sz="1200" dirty="0" smtClean="0"/>
              <a:t>Possibly also introduce solvency test: may only take action if </a:t>
            </a:r>
            <a:r>
              <a:rPr lang="en-GB" sz="1200" dirty="0" smtClean="0"/>
              <a:t>management </a:t>
            </a:r>
            <a:r>
              <a:rPr lang="en-GB" sz="1200" dirty="0" smtClean="0"/>
              <a:t>has formed the opinion that the company will be able to pay its debts during the following six months</a:t>
            </a:r>
          </a:p>
          <a:p>
            <a:pPr lvl="1"/>
            <a:r>
              <a:rPr lang="en-GB" sz="1200" dirty="0" smtClean="0"/>
              <a:t>Minority shareholders </a:t>
            </a:r>
          </a:p>
          <a:p>
            <a:pPr lvl="2"/>
            <a:r>
              <a:rPr lang="en-GB" sz="1200" dirty="0" smtClean="0"/>
              <a:t>ICLEG suggests three alternatives</a:t>
            </a:r>
          </a:p>
          <a:p>
            <a:pPr lvl="3"/>
            <a:r>
              <a:rPr lang="en-GB" sz="1200" dirty="0" smtClean="0"/>
              <a:t>Limit the rules to wholly-owned S</a:t>
            </a:r>
          </a:p>
          <a:p>
            <a:pPr lvl="3"/>
            <a:r>
              <a:rPr lang="en-GB" sz="1200" dirty="0" smtClean="0"/>
              <a:t>Include partially owned S that has adopted articles to allow for group </a:t>
            </a:r>
            <a:r>
              <a:rPr lang="en-GB" sz="1200" dirty="0" smtClean="0"/>
              <a:t>governance and introduce </a:t>
            </a:r>
            <a:r>
              <a:rPr lang="en-GB" sz="1200" dirty="0" smtClean="0"/>
              <a:t>rules ensuring that no transaction is for grossly inadequate consideration (</a:t>
            </a:r>
            <a:r>
              <a:rPr lang="en-GB" sz="1200" i="1" dirty="0" err="1" smtClean="0"/>
              <a:t>Rozenblum</a:t>
            </a:r>
            <a:r>
              <a:rPr lang="en-GB" sz="1200" i="1" dirty="0" smtClean="0"/>
              <a:t> </a:t>
            </a:r>
            <a:r>
              <a:rPr lang="en-GB" sz="1200" dirty="0" smtClean="0"/>
              <a:t>formula)</a:t>
            </a:r>
          </a:p>
          <a:p>
            <a:pPr lvl="1"/>
            <a:r>
              <a:rPr lang="en-GB" sz="1200" dirty="0" smtClean="0"/>
              <a:t>Employees and other </a:t>
            </a:r>
            <a:r>
              <a:rPr lang="en-GB" sz="1200" dirty="0" smtClean="0"/>
              <a:t>stakeholders?</a:t>
            </a:r>
            <a:endParaRPr lang="en-GB" sz="1200" dirty="0" smtClean="0"/>
          </a:p>
          <a:p>
            <a:pPr lvl="3"/>
            <a:endParaRPr lang="en-GB" sz="1200" dirty="0" smtClean="0"/>
          </a:p>
          <a:p>
            <a:pPr lvl="2"/>
            <a:endParaRPr lang="en-GB" sz="1200" dirty="0" smtClean="0"/>
          </a:p>
          <a:p>
            <a:pPr marL="324000" lvl="2" indent="0">
              <a:buNone/>
            </a:pPr>
            <a:r>
              <a:rPr lang="en-GB" sz="12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protect stakeholders in 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8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Not covered in the current proposals</a:t>
            </a:r>
          </a:p>
          <a:p>
            <a:pPr lvl="1"/>
            <a:r>
              <a:rPr lang="en-GB" dirty="0" smtClean="0"/>
              <a:t>No regulation of the P’s duties and </a:t>
            </a:r>
            <a:r>
              <a:rPr lang="en-GB" dirty="0" smtClean="0"/>
              <a:t>the duties of P’s </a:t>
            </a:r>
            <a:r>
              <a:rPr lang="en-GB" dirty="0" smtClean="0"/>
              <a:t>management</a:t>
            </a:r>
          </a:p>
          <a:p>
            <a:pPr lvl="2"/>
            <a:r>
              <a:rPr lang="en-GB" dirty="0" smtClean="0"/>
              <a:t>Should they manage or at least oversee their S? </a:t>
            </a:r>
          </a:p>
          <a:p>
            <a:pPr lvl="2"/>
            <a:r>
              <a:rPr lang="en-GB" dirty="0" smtClean="0"/>
              <a:t>What are the duties of the P’s management when they govern their S?</a:t>
            </a:r>
          </a:p>
          <a:p>
            <a:pPr lvl="1"/>
            <a:r>
              <a:rPr lang="en-GB" dirty="0" smtClean="0"/>
              <a:t>Do the stakeholders in P need protection?</a:t>
            </a:r>
          </a:p>
          <a:p>
            <a:pPr lvl="1"/>
            <a:r>
              <a:rPr lang="en-GB" dirty="0" smtClean="0"/>
              <a:t>These topics are often inadequately addressed in corporate governance codes and solved differently in national company law</a:t>
            </a:r>
          </a:p>
          <a:p>
            <a:pPr lvl="3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the top-down focus?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4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Will the Commission make a proposal on group governance?</a:t>
            </a:r>
          </a:p>
          <a:p>
            <a:pPr lvl="2"/>
            <a:r>
              <a:rPr lang="en-GB" dirty="0" smtClean="0"/>
              <a:t>If so, there are still many issues to resolve</a:t>
            </a:r>
          </a:p>
          <a:p>
            <a:pPr lvl="1"/>
            <a:r>
              <a:rPr lang="en-GB" dirty="0" smtClean="0"/>
              <a:t>May other actors address the issues?</a:t>
            </a:r>
          </a:p>
          <a:p>
            <a:pPr lvl="2"/>
            <a:r>
              <a:rPr lang="en-GB" dirty="0" smtClean="0"/>
              <a:t>Most Member States seem reluctant, but CSR movement may change that</a:t>
            </a:r>
          </a:p>
          <a:p>
            <a:pPr lvl="2"/>
            <a:r>
              <a:rPr lang="en-GB" dirty="0" smtClean="0"/>
              <a:t>Corporate governance codes could address </a:t>
            </a:r>
            <a:r>
              <a:rPr lang="en-GB" dirty="0" smtClean="0"/>
              <a:t>this issue </a:t>
            </a:r>
            <a:r>
              <a:rPr lang="en-GB" dirty="0" smtClean="0"/>
              <a:t>(</a:t>
            </a:r>
            <a:r>
              <a:rPr lang="en-GB" dirty="0" smtClean="0"/>
              <a:t>more than now)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8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3" y="1989780"/>
            <a:ext cx="7159345" cy="467820"/>
          </a:xfrm>
        </p:spPr>
        <p:txBody>
          <a:bodyPr/>
          <a:lstStyle/>
          <a:p>
            <a:r>
              <a:rPr lang="en-GB" sz="3200" dirty="0" smtClean="0"/>
              <a:t>Thank you for your attention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073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 style=&quot;font-weight: bold; text-transform: uppercase;&quot;&gt;%SD_OFF_LogoNiveau1%&lt;/value&gt;&#10;    &lt;postfix&gt;&lt;/postfix&gt;&#10;  &lt;/element&gt;&#10;  &lt;element&gt;&#10;    &lt;prefix&gt;&amp;#11;&lt;/prefix&gt;&#10;    &lt;value&gt;%SD_OFF_LogoNiveau2%&lt;/value&gt;&#10;    &lt;postfix&gt;&lt;/postfix&gt;&#10;  &lt;/element&gt;&#10;  &lt;element&gt;&#10;    &lt;prefix&gt;&amp;#11;&lt;/prefix&gt;&#10;    &lt;value&gt;%SD_OFF_LogoNiveau3%&lt;/value&gt;&#10;    &lt;postfix&gt;&lt;/postfix&gt;&#10;  &lt;/element&gt;&#10;&lt;/conten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 style=&quot;font-weight: bold; text-transform: uppercase;&quot;&gt;%SD_OFF_LogoNiveau1%&lt;/value&gt;&#10;    &lt;postfix&gt;&lt;/postfix&gt;&#10;  &lt;/element&gt;&#10;  &lt;element&gt;&#10;    &lt;prefix&gt;&amp;#11;&lt;/prefix&gt;&#10;    &lt;value&gt;%SD_OFF_LogoNiveau2%&lt;/value&gt;&#10;    &lt;postfix&gt;&lt;/postfix&gt;&#10;  &lt;/element&gt;&#10;  &lt;element&gt;&#10;    &lt;prefix&gt;&amp;#11;&lt;/prefix&gt;&#10;    &lt;value&gt;%SD_OFF_LogoNiveau3%&lt;/value&gt;&#10;    &lt;postfix&gt;&lt;/postfix&gt;&#10;  &lt;/element&gt;&#10;&lt;/conten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 style=&quot;font-weight: bold; text-transform: uppercase;&quot;&gt;%SD_OFF_LogoNiveau1%&lt;/value&gt;&#10;    &lt;postfix&gt;&lt;/postfix&gt;&#10;  &lt;/element&gt;&#10;  &lt;element&gt;&#10;    &lt;prefix&gt;&amp;#11;&lt;/prefix&gt;&#10;    &lt;value&gt;%SD_OFF_LogoNiveau2%&lt;/value&gt;&#10;    &lt;postfix&gt;&lt;/postfix&gt;&#10;  &lt;/element&gt;&#10;  &lt;element&gt;&#10;    &lt;prefix&gt;&amp;#11;&lt;/prefix&gt;&#10;    &lt;value&gt;%SD_OFF_LogoNiveau3%&lt;/value&gt;&#10;    &lt;postfix&gt;&lt;/postfix&gt;&#10;  &lt;/element&gt;&#10;&lt;/conten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 style=&quot;font-weight: bold; text-transform: uppercase;&quot;&gt;%SD_OFF_LogoNiveau1%&lt;/value&gt;&#10;    &lt;postfix&gt;&lt;/postfix&gt;&#10;  &lt;/element&gt;&#10;  &lt;element&gt;&#10;    &lt;prefix&gt;&amp;#11;&lt;/prefix&gt;&#10;    &lt;value&gt;%SD_OFF_LogoNiveau2%&lt;/value&gt;&#10;    &lt;postfix&gt;&lt;/postfix&gt;&#10;  &lt;/element&gt;&#10;  &lt;element&gt;&#10;    &lt;prefix&gt;&amp;#11;&lt;/prefix&gt;&#10;    &lt;value&gt;%SD_OFF_LogoNiveau3%&lt;/value&gt;&#10;    &lt;postfix&gt;&lt;/postfix&gt;&#10;  &lt;/element&gt;&#10;&lt;/conten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 style=&quot;font-weight: bold; text-transform: uppercase;&quot;&gt;%SD_OFF_LogoNiveau1%&lt;/value&gt;&#10;    &lt;postfix&gt;&lt;/postfix&gt;&#10;  &lt;/element&gt;&#10;  &lt;element&gt;&#10;    &lt;prefix&gt;&amp;#11;&lt;/prefix&gt;&#10;    &lt;value&gt;%SD_OFF_LogoNiveau2%&lt;/value&gt;&#10;    &lt;postfix&gt;&lt;/postfix&gt;&#10;  &lt;/element&gt;&#10;  &lt;element&gt;&#10;    &lt;prefix&gt;&amp;#11;&lt;/prefix&gt;&#10;    &lt;value&gt;%SD_OFF_LogoNiveau3%&lt;/value&gt;&#10;    &lt;postfix&gt;&lt;/postfix&gt;&#10;  &lt;/element&gt;&#10;&lt;/conten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 style=&quot;font-weight: bold; text-transform: uppercase;&quot;&gt;%SD_OFF_LogoNiveau1%&lt;/value&gt;&#10;    &lt;postfix&gt;&lt;/postfix&gt;&#10;  &lt;/element&gt;&#10;  &lt;element&gt;&#10;    &lt;prefix&gt;&amp;#11;&lt;/prefix&gt;&#10;    &lt;value&gt;%SD_OFF_LogoNiveau2%&lt;/value&gt;&#10;    &lt;postfix&gt;&lt;/postfix&gt;&#10;  &lt;/element&gt;&#10;  &lt;element&gt;&#10;    &lt;prefix&gt;&amp;#11;&lt;/prefix&gt;&#10;    &lt;value&gt;%SD_OFF_LogoNiveau3%&lt;/value&gt;&#10;    &lt;postfix&gt;&lt;/postfix&gt;&#10;  &lt;/element&gt;&#10;&lt;/content&gt;"/>
</p:tagLst>
</file>

<file path=ppt/theme/theme1.xml><?xml version="1.0" encoding="utf-8"?>
<a:theme xmlns:a="http://schemas.openxmlformats.org/drawingml/2006/main" name="AU BSS Template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BSS Template 16-9.potx" id="{6DFF7FAF-2DED-474E-9930-9BE22014C559}" vid="{2281D533-5F17-4A43-A5D5-8403CC2CCD4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 BSS Template 16-9</Template>
  <TotalTime>477</TotalTime>
  <Words>542</Words>
  <Application>Microsoft Office PowerPoint</Application>
  <PresentationFormat>On-screen Show (16:9)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</vt:lpstr>
      <vt:lpstr>Wingdings</vt:lpstr>
      <vt:lpstr>AU Passata Light</vt:lpstr>
      <vt:lpstr>AU Passata</vt:lpstr>
      <vt:lpstr>AU Logo</vt:lpstr>
      <vt:lpstr>Times New Roman</vt:lpstr>
      <vt:lpstr>Courier New</vt:lpstr>
      <vt:lpstr>AU Peto</vt:lpstr>
      <vt:lpstr>Wingdings 3</vt:lpstr>
      <vt:lpstr>Arial</vt:lpstr>
      <vt:lpstr>AU BSS Template 16-9</vt:lpstr>
      <vt:lpstr>Group corporate governance</vt:lpstr>
      <vt:lpstr>Status</vt:lpstr>
      <vt:lpstr>Why is group Governance an issue?</vt:lpstr>
      <vt:lpstr>Different focuses – different issues</vt:lpstr>
      <vt:lpstr>How to ease group governance</vt:lpstr>
      <vt:lpstr>How to protect stakeholders in S</vt:lpstr>
      <vt:lpstr>What about the top-down focus?</vt:lpstr>
      <vt:lpstr>Conclusions</vt:lpstr>
      <vt:lpstr>Thank you for your attention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Schneider</dc:creator>
  <cp:lastModifiedBy>Karsten Engsig Sørensen</cp:lastModifiedBy>
  <cp:revision>48</cp:revision>
  <cp:lastPrinted>2019-11-25T09:29:46Z</cp:lastPrinted>
  <dcterms:created xsi:type="dcterms:W3CDTF">2016-11-30T13:03:52Z</dcterms:created>
  <dcterms:modified xsi:type="dcterms:W3CDTF">2019-11-25T10:26:08Z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Engelsk (Storbritannien)</vt:lpwstr>
  </property>
  <property fmtid="{D5CDD505-2E9C-101B-9397-08002B2CF9AE}" pid="5" name="SD_CtlText_Usersettings_Userprofile">
    <vt:lpwstr>Karsten Engsig Sørensen</vt:lpwstr>
  </property>
  <property fmtid="{D5CDD505-2E9C-101B-9397-08002B2CF9AE}" pid="6" name="SD_CtlText_Generelt_Event">
    <vt:lpwstr/>
  </property>
  <property fmtid="{D5CDD505-2E9C-101B-9397-08002B2CF9AE}" pid="7" name="SD_UserprofileName">
    <vt:lpwstr>Karsten Engsig Sørensen</vt:lpwstr>
  </property>
  <property fmtid="{D5CDD505-2E9C-101B-9397-08002B2CF9AE}" pid="8" name="SD_RedigerEnhedsinfo">
    <vt:lpwstr>Ja</vt:lpwstr>
  </property>
  <property fmtid="{D5CDD505-2E9C-101B-9397-08002B2CF9AE}" pid="9" name="SD_USR_Name">
    <vt:lpwstr>Karsten Engsig Sørensen</vt:lpwstr>
  </property>
  <property fmtid="{D5CDD505-2E9C-101B-9397-08002B2CF9AE}" pid="10" name="SD_USR_Title">
    <vt:lpwstr>Professor</vt:lpwstr>
  </property>
  <property fmtid="{D5CDD505-2E9C-101B-9397-08002B2CF9AE}" pid="11" name="SD_USR_DirectPhone">
    <vt:lpwstr>+45 8716 4915</vt:lpwstr>
  </property>
  <property fmtid="{D5CDD505-2E9C-101B-9397-08002B2CF9AE}" pid="12" name="SD_USR_Personsøger">
    <vt:lpwstr/>
  </property>
  <property fmtid="{D5CDD505-2E9C-101B-9397-08002B2CF9AE}" pid="13" name="SD_USR_PrivatePhone">
    <vt:lpwstr/>
  </property>
  <property fmtid="{D5CDD505-2E9C-101B-9397-08002B2CF9AE}" pid="14" name="SD_USR_Mobile">
    <vt:lpwstr/>
  </property>
  <property fmtid="{D5CDD505-2E9C-101B-9397-08002B2CF9AE}" pid="15" name="SD_USR_DirectFax">
    <vt:lpwstr/>
  </property>
  <property fmtid="{D5CDD505-2E9C-101B-9397-08002B2CF9AE}" pid="16" name="SD_USR_Email">
    <vt:lpwstr>kes@law.au.dk</vt:lpwstr>
  </property>
  <property fmtid="{D5CDD505-2E9C-101B-9397-08002B2CF9AE}" pid="17" name="SD_USR_www">
    <vt:lpwstr>http://au.dk/en/kes@law</vt:lpwstr>
  </property>
  <property fmtid="{D5CDD505-2E9C-101B-9397-08002B2CF9AE}" pid="18" name="SD_USR_Department">
    <vt:lpwstr>Department of Law</vt:lpwstr>
  </property>
  <property fmtid="{D5CDD505-2E9C-101B-9397-08002B2CF9AE}" pid="19" name="SD_Logofarve">
    <vt:lpwstr>Blåt</vt:lpwstr>
  </property>
  <property fmtid="{D5CDD505-2E9C-101B-9397-08002B2CF9AE}" pid="20" name="SD_OFF_MainName">
    <vt:lpwstr/>
  </property>
  <property fmtid="{D5CDD505-2E9C-101B-9397-08002B2CF9AE}" pid="21" name="SD_OFF_Name">
    <vt:lpwstr/>
  </property>
  <property fmtid="{D5CDD505-2E9C-101B-9397-08002B2CF9AE}" pid="22" name="SD_OFF_OfficeID">
    <vt:lpwstr/>
  </property>
  <property fmtid="{D5CDD505-2E9C-101B-9397-08002B2CF9AE}" pid="23" name="SD_OFF_Phone">
    <vt:lpwstr/>
  </property>
  <property fmtid="{D5CDD505-2E9C-101B-9397-08002B2CF9AE}" pid="24" name="SD_OFF_Fax">
    <vt:lpwstr/>
  </property>
  <property fmtid="{D5CDD505-2E9C-101B-9397-08002B2CF9AE}" pid="25" name="SD_OFF_Email">
    <vt:lpwstr/>
  </property>
  <property fmtid="{D5CDD505-2E9C-101B-9397-08002B2CF9AE}" pid="26" name="SD_OFF_OfficeWww">
    <vt:lpwstr/>
  </property>
  <property fmtid="{D5CDD505-2E9C-101B-9397-08002B2CF9AE}" pid="27" name="SD_USR_EAN">
    <vt:lpwstr/>
  </property>
  <property fmtid="{D5CDD505-2E9C-101B-9397-08002B2CF9AE}" pid="28" name="SD_OFF_Sted">
    <vt:lpwstr/>
  </property>
  <property fmtid="{D5CDD505-2E9C-101B-9397-08002B2CF9AE}" pid="29" name="SD_OFF_CVR">
    <vt:lpwstr/>
  </property>
  <property fmtid="{D5CDD505-2E9C-101B-9397-08002B2CF9AE}" pid="30" name="SD_USR_Pnr">
    <vt:lpwstr/>
  </property>
  <property fmtid="{D5CDD505-2E9C-101B-9397-08002B2CF9AE}" pid="31" name="DocumentInfoFinished">
    <vt:lpwstr>True</vt:lpwstr>
  </property>
  <property fmtid="{D5CDD505-2E9C-101B-9397-08002B2CF9AE}" pid="32" name="SD_DocumentLanguage">
    <vt:lpwstr>en-GB</vt:lpwstr>
  </property>
  <property fmtid="{D5CDD505-2E9C-101B-9397-08002B2CF9AE}" pid="33" name="sdDocumentDate">
    <vt:lpwstr>42704</vt:lpwstr>
  </property>
  <property fmtid="{D5CDD505-2E9C-101B-9397-08002B2CF9AE}" pid="34" name="sdDocumentDateFormat">
    <vt:lpwstr>en-GB:dd MMMM yyyy</vt:lpwstr>
  </property>
</Properties>
</file>