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18" r:id="rId3"/>
    <p:sldId id="25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58E9C5-EEF7-453A-93DD-14ECD354A1C7}">
          <p14:sldIdLst>
            <p14:sldId id="318"/>
            <p14:sldId id="257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60FC-CDFD-412A-A1FB-43A5B22635D7}" type="datetimeFigureOut">
              <a:rPr lang="en-GB" smtClean="0"/>
              <a:t>20/12/2017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8A470-B211-4085-B931-C1F5D56936D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5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8A470-B211-4085-B931-C1F5D56936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2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49066-DAD4-40B4-9297-27481F109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9413"/>
            <a:ext cx="9144000" cy="729587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rgbClr val="00206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8005DF-23E9-47A0-ADF3-F1567D432F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2449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AE8510-D673-440F-A077-7BB7141A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D0576C-0929-49C9-B488-B6ED10AC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3C3B05-EF10-450C-A5AD-8B59780B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27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28089-B7B2-48C3-9D7A-B7A3AEE2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1EEBA5-9B3F-4FA9-BA1B-A84155B78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412A42-A31D-43A2-B552-6FFB0A3F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7BFB5-7047-4EE7-86A2-9146EDFD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479B28-CCD6-47FE-8583-44702E2A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30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509DFB-BFF9-4DD0-8B86-CDE2AD05C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651759"/>
            <a:ext cx="2628900" cy="352520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F6AA6A-D815-41B7-978C-6E7D9BB35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51759"/>
            <a:ext cx="7734300" cy="352520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E578FE-8213-4A23-8D6C-459013C1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C861D-C4F2-450F-9600-2EED99E7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1324B-7B7B-4762-B461-E389F564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99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7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16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41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26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126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86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030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32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668E4-4EEB-4F9F-A575-EBC085A5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5F9164-ACBC-416F-BDED-E894AA027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279D03-D4FB-469E-8F5F-7F8C1CF2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A90085-A15A-40BB-8C27-3F4E8DC7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50E0E0-106D-4A14-A00C-0E6154B2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891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71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160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37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50F4E-9E61-4214-8328-36ED868B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35382"/>
            <a:ext cx="10515600" cy="202709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74BA3D-A5B8-4650-8933-9F45CFB60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8C05D-BD9B-4356-BCC7-34AF0D3B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1C57D-2629-4A79-A835-291156FD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B61B18-1772-4D0D-92B4-A3700FFB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82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03201-8EBF-4318-A1F4-54B72981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BF138-396D-4360-8041-68C318F49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40727"/>
            <a:ext cx="5181600" cy="243623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FB1FC2-3E75-4433-B834-096D71880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40725"/>
            <a:ext cx="5181600" cy="24362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F729B2-5A4C-454B-AE99-EAFCEA66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8DC575-CCCD-488D-97AE-790DC6E0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1F508A-2751-4394-BF34-BF71DD0C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85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DBB59-8CAC-4AD4-97EA-9764F1A3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CAD071-2232-43D8-A2BA-CC8F35C35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F485FA-98DD-485F-BAB6-2BBF53008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BCAC22-5098-4FB4-AD2F-8C1A76373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365B74-F4EE-4218-B1B4-EE2A64A60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90620-C39E-4746-A0DB-8137FC83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D7E084-D68D-49B4-B105-46957A63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161C99-F89D-40DA-BF07-6D3C8FE5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08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744F7-E1DE-467F-8F23-128F9483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9DDFEF-0E62-4747-ABB8-E2CA4ECF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337BE5-7127-41EE-B16D-EAF1A4A0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0C14BE-E304-4FE1-851E-07E64F48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8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1ACB5F-F91D-4C3C-A31C-F7836120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A92800-DDD9-4F3D-8DB7-F81CC380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A3229A-5333-4AFF-AFC9-761BF6CC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62486-445E-48BA-AFD2-6624B277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9381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AE87C0-D967-42F8-85A1-AFD05E1A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493818"/>
            <a:ext cx="6172200" cy="33672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BCCF61-FC4D-441A-82AC-70D6BF927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364182"/>
            <a:ext cx="3932237" cy="15048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367DE-89AE-4AF6-8345-36F1D7DD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0B3285-D880-492A-9CA2-3C072AD8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5EDBAE-1C72-4A0F-A968-DFF7DF37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1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01963-6135-4D89-A4C4-5FA95E0F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49898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B45B45-AD73-41F4-976D-4B68383EC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498985"/>
            <a:ext cx="6172200" cy="33620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6AFF5-4CBC-4BC2-BD80-A13F74732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268788"/>
            <a:ext cx="3932237" cy="1600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FB6314-44A2-4CBC-A147-5AB4DCAB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88DD39-6690-48DE-9DAE-33D24298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130956-E56F-4C77-831D-3AB82389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5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363983-3E94-43C8-81C7-3BEC1D42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1197"/>
            <a:ext cx="10515600" cy="87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42AEA4-4FE8-4796-B10F-A42932D0E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41716"/>
            <a:ext cx="10515600" cy="283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BD01BF-D455-45CD-A206-6492E0586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D9FB-1702-4303-994B-2C880491BE40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31DE1D-3594-4ED4-A655-278DDFE0B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C0EF31-856B-43B8-A7A6-7BEF6159E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399E-4D31-46E7-933B-CF7A87AE2CC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09D49A-BF02-41D5-9B64-647C4FC21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6"/>
          <a:stretch/>
        </p:blipFill>
        <p:spPr>
          <a:xfrm>
            <a:off x="6435634" y="106338"/>
            <a:ext cx="4984585" cy="15555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10A9A7-1C5E-4716-8433-F3752AC55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72"/>
          <a:stretch/>
        </p:blipFill>
        <p:spPr>
          <a:xfrm>
            <a:off x="0" y="2508068"/>
            <a:ext cx="12192000" cy="4349931"/>
          </a:xfrm>
          <a:prstGeom prst="rect">
            <a:avLst/>
          </a:prstGeom>
          <a:blipFill dpi="0" rotWithShape="1">
            <a:blip r:embed="rId16"/>
            <a:srcRect/>
            <a:tile tx="0" ty="0" sx="100000" sy="100000" flip="none" algn="tl"/>
          </a:blipFill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F946BC-F505-4B5F-8014-36A08F375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6"/>
          <a:stretch/>
        </p:blipFill>
        <p:spPr>
          <a:xfrm>
            <a:off x="675986" y="136525"/>
            <a:ext cx="1718871" cy="17485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663440" y="3447288"/>
            <a:ext cx="2926080" cy="3118104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4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5602-0046-AA4A-8601-9535D455D833}" type="datetimeFigureOut">
              <a:rPr lang="fr-FR" smtClean="0"/>
              <a:t>20/12/2017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6E3D4-78E0-374C-98DB-82A43EB270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44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leonore@zahlen-avocat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obirds.com/~/media/pdfs/gdpr-pdfs/bird--bird--guide-to-the-general-data-protection-regulation.pdf?la=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cnil.fr/fr/ce-quil-faut-savoir-sur-lanalyse-dimpact-relative-la-protection-des-donnees-dpia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AF9CD-7ED4-4613-B6A9-F5F9CB21B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732" y="3109403"/>
            <a:ext cx="9540536" cy="2527917"/>
          </a:xfrm>
        </p:spPr>
        <p:txBody>
          <a:bodyPr>
            <a:noAutofit/>
          </a:bodyPr>
          <a:lstStyle/>
          <a:p>
            <a:r>
              <a:rPr lang="fr-FR" sz="14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CCBE CONFERENCE: </a:t>
            </a:r>
            <a:br>
              <a:rPr lang="fr-FR" sz="14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LAWYERS, CHALLENGES AND OPPORTUNITIES</a:t>
            </a:r>
            <a:br>
              <a:rPr lang="fr-FR" sz="20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0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1a</a:t>
            </a:r>
            <a:br>
              <a:rPr lang="fr-FR" sz="32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 AND LEGAL DESIGN</a:t>
            </a: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L42</a:t>
            </a:r>
            <a:b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i="1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fr-FR" sz="3200" i="1" dirty="0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i="1" dirty="0" err="1">
                <a:solidFill>
                  <a:srgbClr val="0040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allfornet</a:t>
            </a:r>
            <a:endParaRPr lang="fr-FR" sz="3200" i="1" dirty="0">
              <a:solidFill>
                <a:srgbClr val="0040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AFB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00" y="3978000"/>
            <a:ext cx="2880000" cy="28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989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0142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779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0142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70350" y="822162"/>
            <a:ext cx="707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Counsel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opinions,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7" name="Image 6" descr="Macintosh HD:Users:eleonorezahlen:hubiC:Documents:Boulot:01 Dossiers EZ:PNDV:2016025 PNDV - site internet:03 Règlt et CGV:05 les V3:schéma V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345382"/>
            <a:ext cx="4067377" cy="3054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4706620" y="2395391"/>
            <a:ext cx="2049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conditions for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booking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stands at 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congress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789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0142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70350" y="822162"/>
            <a:ext cx="707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Counsel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opinions,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7" name="Image 6" descr="Macintosh HD:Users:eleonorezahlen:hubiC:Documents:Boulot:01 Dossiers EZ:PNDV:2016025 PNDV - site internet:03 Règlt et CGV:05 les V3:schéma V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345382"/>
            <a:ext cx="4067377" cy="3054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4706620" y="2395391"/>
            <a:ext cx="2049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conditions for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booking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stands at 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congress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70350" y="4413250"/>
            <a:ext cx="707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Litigation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3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0142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70350" y="822162"/>
            <a:ext cx="707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Counsel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opinions,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pic>
        <p:nvPicPr>
          <p:cNvPr id="7" name="Image 6" descr="Macintosh HD:Users:eleonorezahlen:hubiC:Documents:Boulot:01 Dossiers EZ:PNDV:2016025 PNDV - site internet:03 Règlt et CGV:05 les V3:schéma V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345382"/>
            <a:ext cx="4067377" cy="3054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4706620" y="2395391"/>
            <a:ext cx="2049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conditions for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booking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stands at 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congress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70350" y="4413250"/>
            <a:ext cx="707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Litigation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70350" y="5317207"/>
            <a:ext cx="707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In-house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356746"/>
            <a:ext cx="1286952" cy="1286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25" y="5317207"/>
            <a:ext cx="1286952" cy="12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759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083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759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sp>
        <p:nvSpPr>
          <p:cNvPr id="6" name="Triangle 5"/>
          <p:cNvSpPr/>
          <p:nvPr/>
        </p:nvSpPr>
        <p:spPr>
          <a:xfrm>
            <a:off x="6477000" y="673101"/>
            <a:ext cx="2794000" cy="1866900"/>
          </a:xfrm>
          <a:prstGeom prst="triangle">
            <a:avLst>
              <a:gd name="adj" fmla="val 5080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65950" y="1406383"/>
            <a:ext cx="1783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 use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3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759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sp>
        <p:nvSpPr>
          <p:cNvPr id="6" name="Triangle 5"/>
          <p:cNvSpPr/>
          <p:nvPr/>
        </p:nvSpPr>
        <p:spPr>
          <a:xfrm>
            <a:off x="6477000" y="673101"/>
            <a:ext cx="2794000" cy="1866900"/>
          </a:xfrm>
          <a:prstGeom prst="triangle">
            <a:avLst>
              <a:gd name="adj" fmla="val 5080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apèze 8"/>
          <p:cNvSpPr/>
          <p:nvPr/>
        </p:nvSpPr>
        <p:spPr>
          <a:xfrm>
            <a:off x="5314950" y="2934097"/>
            <a:ext cx="5220714" cy="1382104"/>
          </a:xfrm>
          <a:prstGeom prst="trapezoid">
            <a:avLst>
              <a:gd name="adj" fmla="val 845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cabinet/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65950" y="1406383"/>
            <a:ext cx="1783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 use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40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7590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How?</a:t>
            </a:r>
          </a:p>
        </p:txBody>
      </p:sp>
      <p:sp>
        <p:nvSpPr>
          <p:cNvPr id="6" name="Triangle 5"/>
          <p:cNvSpPr/>
          <p:nvPr/>
        </p:nvSpPr>
        <p:spPr>
          <a:xfrm>
            <a:off x="6477000" y="673101"/>
            <a:ext cx="2794000" cy="1866900"/>
          </a:xfrm>
          <a:prstGeom prst="triangle">
            <a:avLst>
              <a:gd name="adj" fmla="val 5080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apèze 8"/>
          <p:cNvSpPr/>
          <p:nvPr/>
        </p:nvSpPr>
        <p:spPr>
          <a:xfrm>
            <a:off x="5314950" y="2934097"/>
            <a:ext cx="5220714" cy="1382104"/>
          </a:xfrm>
          <a:prstGeom prst="trapezoid">
            <a:avLst>
              <a:gd name="adj" fmla="val 845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cabinet/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apèze 10"/>
          <p:cNvSpPr/>
          <p:nvPr/>
        </p:nvSpPr>
        <p:spPr>
          <a:xfrm>
            <a:off x="4178299" y="4710298"/>
            <a:ext cx="7568723" cy="1382104"/>
          </a:xfrm>
          <a:prstGeom prst="trapezoid">
            <a:avLst>
              <a:gd name="adj" fmla="val 845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training!!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65950" y="1406383"/>
            <a:ext cx="17839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 use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14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142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4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04688" y="674413"/>
            <a:ext cx="539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Thank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you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for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your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attention</a:t>
            </a:r>
          </a:p>
        </p:txBody>
      </p:sp>
      <p:pic>
        <p:nvPicPr>
          <p:cNvPr id="4" name="Picture 2" descr="http://www.drewsmarketingminute.com/images/2011/11/bigstock_Question_mark_symbol_dice_roll_18529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53" y="1794033"/>
            <a:ext cx="3458095" cy="345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79976" y="391969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Eléonore ZAHLEN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Lawyer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12, rue Lagrange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75005 Paris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+33 (6) 77 13 55 02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eleonore@zahlen-avocat.com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EleonoreZahlen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0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A70B-515B-4851-9DF6-A16F78F5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BE" sz="3600" dirty="0"/>
              <a:t>WORKSHOP 1a</a:t>
            </a:r>
            <a:endParaRPr lang="en-GB" sz="36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15BF0-A303-4D44-8A73-1C7339D79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835247"/>
          </a:xfrm>
        </p:spPr>
        <p:txBody>
          <a:bodyPr>
            <a:normAutofit/>
          </a:bodyPr>
          <a:lstStyle/>
          <a:p>
            <a:r>
              <a:rPr lang="fr-FR" b="1" dirty="0"/>
              <a:t>Bénédicte Bury, </a:t>
            </a:r>
            <a:r>
              <a:rPr lang="fr-FR" dirty="0"/>
              <a:t>CCBE expert, Conseil national des barreaux</a:t>
            </a:r>
          </a:p>
          <a:p>
            <a:r>
              <a:rPr lang="fr-BE" b="1" dirty="0"/>
              <a:t>Eléonore Zahlen</a:t>
            </a:r>
            <a:r>
              <a:rPr lang="fr-BE" dirty="0"/>
              <a:t>, Avocats Conseils d’Entreprises </a:t>
            </a:r>
            <a:endParaRPr lang="fr-FR" dirty="0"/>
          </a:p>
          <a:p>
            <a:r>
              <a:rPr lang="en-GB" b="1" dirty="0"/>
              <a:t>Fabrice </a:t>
            </a:r>
            <a:r>
              <a:rPr lang="en-GB" b="1" dirty="0" err="1"/>
              <a:t>Mauleon</a:t>
            </a:r>
            <a:r>
              <a:rPr lang="en-GB" dirty="0"/>
              <a:t>, Expert in Business Transformation, Professor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56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2676" y="406596"/>
            <a:ext cx="8413820" cy="964642"/>
          </a:xfrm>
          <a:solidFill>
            <a:srgbClr val="014289"/>
          </a:solidFill>
        </p:spPr>
        <p:txBody>
          <a:bodyPr anchor="ctr">
            <a:norm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Training of </a:t>
            </a:r>
            <a:r>
              <a:rPr lang="fr-FR" sz="3200" b="1" dirty="0" err="1">
                <a:solidFill>
                  <a:schemeClr val="bg1"/>
                </a:solidFill>
              </a:rPr>
              <a:t>lawyers</a:t>
            </a:r>
            <a:r>
              <a:rPr lang="fr-FR" sz="3200" b="1" dirty="0">
                <a:solidFill>
                  <a:schemeClr val="bg1"/>
                </a:solidFill>
              </a:rPr>
              <a:t>: challenges and </a:t>
            </a:r>
            <a:r>
              <a:rPr lang="fr-FR" sz="3200" b="1" dirty="0" err="1">
                <a:solidFill>
                  <a:schemeClr val="bg1"/>
                </a:solidFill>
              </a:rPr>
              <a:t>opportunies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4875" y="2526359"/>
            <a:ext cx="11279237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 Design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thinking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design: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Éléonore ZAHLEN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Lawyer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Paris  </a:t>
            </a:r>
          </a:p>
        </p:txBody>
      </p:sp>
      <p:pic>
        <p:nvPicPr>
          <p:cNvPr id="5" name="Image 4" descr="C:\Users\User2\AppData\Local\Microsoft\Windows\INetCache\Content.Word\logo_vectorisé_CCBE_European bars x2_v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5" y="265491"/>
            <a:ext cx="1261696" cy="124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461360"/>
            <a:ext cx="1006829" cy="8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3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8"/>
          <a:stretch/>
        </p:blipFill>
        <p:spPr>
          <a:xfrm>
            <a:off x="6261101" y="579130"/>
            <a:ext cx="5537199" cy="56997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35100" y="2951946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Food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66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79" y="550734"/>
            <a:ext cx="7774758" cy="53767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0" y="550734"/>
            <a:ext cx="3926529" cy="537674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87399" y="6223000"/>
            <a:ext cx="11125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power: a guide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the Center for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Pedagogy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Designer Candy Chang</a:t>
            </a:r>
          </a:p>
        </p:txBody>
      </p:sp>
    </p:spTree>
    <p:extLst>
      <p:ext uri="{BB962C8B-B14F-4D97-AF65-F5344CB8AC3E}">
        <p14:creationId xmlns:p14="http://schemas.microsoft.com/office/powerpoint/2010/main" val="98158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3" y="0"/>
            <a:ext cx="4326729" cy="61087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1063" y="6108700"/>
            <a:ext cx="5366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Bird&amp;Bird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Guide to the General Data Protection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https://www.twobirds.com/~/media/pdfs/gdpr-pdfs/bird--bird--guide-to-the-general-data-protection-regulation.pdf?la=en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736010"/>
            <a:ext cx="6557563" cy="46366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39021" y="6108700"/>
            <a:ext cx="5366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CNIL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https://www.cnil.fr/fr/ce-quil-faut-savoir-sur-lanalyse-dimpact-relative-la-protection-des-donnees-dpia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41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AFB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945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AFB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25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520700" y="1787525"/>
            <a:ext cx="3282950" cy="3282950"/>
          </a:xfrm>
          <a:prstGeom prst="ellipse">
            <a:avLst/>
          </a:prstGeom>
          <a:solidFill>
            <a:srgbClr val="AFB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989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EA05431-DFD4-4E44-86DD-C5D93E1D2C85}" vid="{76AFBF01-47B2-46D4-BB10-924D119E1BD4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288</Words>
  <Application>Microsoft Office PowerPoint</Application>
  <PresentationFormat>Grand écran</PresentationFormat>
  <Paragraphs>56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Thème Office</vt:lpstr>
      <vt:lpstr>1_Thème Office</vt:lpstr>
      <vt:lpstr>CCBE CONFERENCE:  TRAINING OF LAWYERS, CHALLENGES AND OPPORTUNITIES  WORKSHOP 1a DESIGN THINKING AND LEGAL DESIGN  WIFI L42 Pass: allfornet</vt:lpstr>
      <vt:lpstr>WORKSHOP 1a</vt:lpstr>
      <vt:lpstr>Training of lawyers: challenges and opportunies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Beatrice Brandmayr</dc:creator>
  <cp:lastModifiedBy>Beatrice Brandmayr</cp:lastModifiedBy>
  <cp:revision>32</cp:revision>
  <dcterms:created xsi:type="dcterms:W3CDTF">2017-11-21T13:58:41Z</dcterms:created>
  <dcterms:modified xsi:type="dcterms:W3CDTF">2017-12-20T16:47:44Z</dcterms:modified>
</cp:coreProperties>
</file>