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notesMasterIdLst>
    <p:notesMasterId r:id="rId10"/>
  </p:notesMasterIdLst>
  <p:sldIdLst>
    <p:sldId id="395" r:id="rId2"/>
    <p:sldId id="351" r:id="rId3"/>
    <p:sldId id="389" r:id="rId4"/>
    <p:sldId id="390" r:id="rId5"/>
    <p:sldId id="396" r:id="rId6"/>
    <p:sldId id="392" r:id="rId7"/>
    <p:sldId id="397" r:id="rId8"/>
    <p:sldId id="276" r:id="rId9"/>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F5EE4A-6F63-4A27-ABE5-BB8A5F07CE5A}">
          <p14:sldIdLst>
            <p14:sldId id="395"/>
            <p14:sldId id="351"/>
            <p14:sldId id="389"/>
            <p14:sldId id="390"/>
            <p14:sldId id="396"/>
            <p14:sldId id="392"/>
            <p14:sldId id="397"/>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Piloyan" initials="I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DF3DB"/>
    <a:srgbClr val="0000FF"/>
    <a:srgbClr val="250DB3"/>
    <a:srgbClr val="CC6600"/>
    <a:srgbClr val="FF9933"/>
    <a:srgbClr val="FFFF00"/>
    <a:srgbClr val="5FCBEF"/>
    <a:srgbClr val="65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205" autoAdjust="0"/>
    <p:restoredTop sz="94660" autoAdjust="0"/>
  </p:normalViewPr>
  <p:slideViewPr>
    <p:cSldViewPr snapToGrid="0">
      <p:cViewPr varScale="1">
        <p:scale>
          <a:sx n="66" d="100"/>
          <a:sy n="66" d="100"/>
        </p:scale>
        <p:origin x="66" y="210"/>
      </p:cViewPr>
      <p:guideLst>
        <p:guide orient="horz" pos="2160"/>
        <p:guide pos="3840"/>
      </p:guideLst>
    </p:cSldViewPr>
  </p:slideViewPr>
  <p:outlineViewPr>
    <p:cViewPr>
      <p:scale>
        <a:sx n="33" d="100"/>
        <a:sy n="33" d="100"/>
      </p:scale>
      <p:origin x="0" y="15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1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0574" cy="4991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29010" y="1"/>
            <a:ext cx="2930574" cy="499192"/>
          </a:xfrm>
          <a:prstGeom prst="rect">
            <a:avLst/>
          </a:prstGeom>
        </p:spPr>
        <p:txBody>
          <a:bodyPr vert="horz" lIns="91440" tIns="45720" rIns="91440" bIns="45720" rtlCol="0"/>
          <a:lstStyle>
            <a:lvl1pPr algn="r">
              <a:defRPr sz="1200"/>
            </a:lvl1pPr>
          </a:lstStyle>
          <a:p>
            <a:fld id="{94966C60-F3C3-4AF3-A906-124DAF241595}" type="datetimeFigureOut">
              <a:rPr lang="en-US" smtClean="0"/>
              <a:pPr/>
              <a:t>28-Mar-18</a:t>
            </a:fld>
            <a:endParaRPr lang="en-US" dirty="0"/>
          </a:p>
        </p:txBody>
      </p:sp>
      <p:sp>
        <p:nvSpPr>
          <p:cNvPr id="4" name="Slide Image Placeholder 3"/>
          <p:cNvSpPr>
            <a:spLocks noGrp="1" noRot="1" noChangeAspect="1"/>
          </p:cNvSpPr>
          <p:nvPr>
            <p:ph type="sldImg" idx="2"/>
          </p:nvPr>
        </p:nvSpPr>
        <p:spPr>
          <a:xfrm>
            <a:off x="400050" y="1243013"/>
            <a:ext cx="5961063"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5801" y="4785252"/>
            <a:ext cx="5409562" cy="3914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321"/>
            <a:ext cx="2930574" cy="49919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29010" y="9443321"/>
            <a:ext cx="2930574" cy="499192"/>
          </a:xfrm>
          <a:prstGeom prst="rect">
            <a:avLst/>
          </a:prstGeom>
        </p:spPr>
        <p:txBody>
          <a:bodyPr vert="horz" lIns="91440" tIns="45720" rIns="91440" bIns="45720" rtlCol="0" anchor="b"/>
          <a:lstStyle>
            <a:lvl1pPr algn="r">
              <a:defRPr sz="1200"/>
            </a:lvl1pPr>
          </a:lstStyle>
          <a:p>
            <a:fld id="{DA41DF56-B2A2-466A-A12E-0F2692E10D0F}" type="slidenum">
              <a:rPr lang="en-US" smtClean="0"/>
              <a:pPr/>
              <a:t>‹#›</a:t>
            </a:fld>
            <a:endParaRPr lang="en-US" dirty="0"/>
          </a:p>
        </p:txBody>
      </p:sp>
    </p:spTree>
    <p:extLst>
      <p:ext uri="{BB962C8B-B14F-4D97-AF65-F5344CB8AC3E}">
        <p14:creationId xmlns:p14="http://schemas.microsoft.com/office/powerpoint/2010/main" val="282783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43013"/>
            <a:ext cx="5961063" cy="3354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1DF56-B2A2-466A-A12E-0F2692E10D0F}" type="slidenum">
              <a:rPr lang="en-US" smtClean="0"/>
              <a:pPr/>
              <a:t>8</a:t>
            </a:fld>
            <a:endParaRPr lang="en-US" dirty="0"/>
          </a:p>
        </p:txBody>
      </p:sp>
    </p:spTree>
    <p:extLst>
      <p:ext uri="{BB962C8B-B14F-4D97-AF65-F5344CB8AC3E}">
        <p14:creationId xmlns:p14="http://schemas.microsoft.com/office/powerpoint/2010/main" val="85469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28F27CC-982E-4D39-82AD-63B1F2D05C9D}" type="datetimeFigureOut">
              <a:rPr lang="en-US" smtClean="0"/>
              <a:pPr/>
              <a:t>28-Mar-18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E6199-BB4A-492B-A326-1F7604E2938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E6199-BB4A-492B-A326-1F7604E2938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E6199-BB4A-492B-A326-1F7604E2938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E6199-BB4A-492B-A326-1F7604E2938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E6199-BB4A-492B-A326-1F7604E2938B}"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E6199-BB4A-492B-A326-1F7604E2938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E6199-BB4A-492B-A326-1F7604E2938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7E6199-BB4A-492B-A326-1F7604E2938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F27CC-982E-4D39-82AD-63B1F2D05C9D}" type="datetimeFigureOut">
              <a:rPr lang="en-US" smtClean="0"/>
              <a:pPr/>
              <a:t>28-Mar-18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7E6199-BB4A-492B-A326-1F7604E2938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C28F27CC-982E-4D39-82AD-63B1F2D05C9D}" type="datetimeFigureOut">
              <a:rPr lang="en-US" smtClean="0"/>
              <a:pPr/>
              <a:t>28-Mar-18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E6199-BB4A-492B-A326-1F7604E2938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8F27CC-982E-4D39-82AD-63B1F2D05C9D}" type="datetimeFigureOut">
              <a:rPr lang="en-US" smtClean="0"/>
              <a:pPr/>
              <a:t>28-Mar-18</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E6199-BB4A-492B-A326-1F7604E2938B}"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28F27CC-982E-4D39-82AD-63B1F2D05C9D}" type="datetimeFigureOut">
              <a:rPr lang="en-US" smtClean="0"/>
              <a:pPr/>
              <a:t>28-Mar-18</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57E6199-BB4A-492B-A326-1F7604E293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8" name="Title 3"/>
          <p:cNvSpPr>
            <a:spLocks noGrp="1"/>
          </p:cNvSpPr>
          <p:nvPr>
            <p:ph type="ctrTitle" idx="4294967295"/>
          </p:nvPr>
        </p:nvSpPr>
        <p:spPr>
          <a:xfrm>
            <a:off x="914400" y="3214895"/>
            <a:ext cx="10363200" cy="25726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GHEA Grapalat" pitchFamily="50" charset="0"/>
              </a:rPr>
              <a:t>EXTENDED COOPERATION </a:t>
            </a:r>
            <a:br>
              <a:rPr lang="en-US" sz="4400" dirty="0">
                <a:solidFill>
                  <a:schemeClr val="bg1"/>
                </a:solidFill>
                <a:effectLst>
                  <a:outerShdw blurRad="38100" dist="38100" dir="2700000" algn="tl">
                    <a:srgbClr val="000000">
                      <a:alpha val="43137"/>
                    </a:srgbClr>
                  </a:outerShdw>
                </a:effectLst>
                <a:latin typeface="GHEA Grapalat" pitchFamily="50" charset="0"/>
              </a:rPr>
            </a:br>
            <a:r>
              <a:rPr lang="en-US" sz="4400" dirty="0">
                <a:solidFill>
                  <a:schemeClr val="bg1"/>
                </a:solidFill>
                <a:effectLst>
                  <a:outerShdw blurRad="38100" dist="38100" dir="2700000" algn="tl">
                    <a:srgbClr val="000000">
                      <a:alpha val="43137"/>
                    </a:srgbClr>
                  </a:outerShdw>
                </a:effectLst>
                <a:latin typeface="GHEA Grapalat" pitchFamily="50" charset="0"/>
              </a:rPr>
              <a:t>BETWEEN THE ADVOCATES OF </a:t>
            </a:r>
            <a:br>
              <a:rPr lang="en-US" sz="4400" dirty="0">
                <a:solidFill>
                  <a:schemeClr val="bg1"/>
                </a:solidFill>
                <a:effectLst>
                  <a:outerShdw blurRad="38100" dist="38100" dir="2700000" algn="tl">
                    <a:srgbClr val="000000">
                      <a:alpha val="43137"/>
                    </a:srgbClr>
                  </a:outerShdw>
                </a:effectLst>
                <a:latin typeface="GHEA Grapalat" pitchFamily="50" charset="0"/>
              </a:rPr>
            </a:br>
            <a:r>
              <a:rPr lang="en-US" sz="4400" dirty="0">
                <a:solidFill>
                  <a:schemeClr val="bg1"/>
                </a:solidFill>
                <a:effectLst>
                  <a:outerShdw blurRad="38100" dist="38100" dir="2700000" algn="tl">
                    <a:srgbClr val="000000">
                      <a:alpha val="43137"/>
                    </a:srgbClr>
                  </a:outerShdw>
                </a:effectLst>
                <a:latin typeface="GHEA Grapalat" pitchFamily="50" charset="0"/>
              </a:rPr>
              <a:t>COE MEMBER STATES</a:t>
            </a:r>
            <a:endParaRPr lang="en-US" sz="4000"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623" y="240332"/>
            <a:ext cx="127450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5453" y="211424"/>
            <a:ext cx="1544111"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i.piloyan\Desktop\5555555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9367" y="148892"/>
            <a:ext cx="1761383" cy="11887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i.piloyan\Desktop\Un666title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576" y="172042"/>
            <a:ext cx="970707" cy="118872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a:spLocks noGrp="1"/>
          </p:cNvSpPr>
          <p:nvPr>
            <p:ph type="ctrTitle" idx="4294967295"/>
          </p:nvPr>
        </p:nvSpPr>
        <p:spPr>
          <a:xfrm>
            <a:off x="914400" y="1429052"/>
            <a:ext cx="10363200" cy="1790096"/>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GHEA Grapalat" pitchFamily="50" charset="0"/>
              </a:rPr>
              <a:t>THE PROPOSAL OF THE </a:t>
            </a:r>
            <a:br>
              <a:rPr lang="en-US" sz="4000" dirty="0">
                <a:solidFill>
                  <a:schemeClr val="bg1"/>
                </a:solidFill>
                <a:effectLst>
                  <a:outerShdw blurRad="38100" dist="38100" dir="2700000" algn="tl">
                    <a:srgbClr val="000000">
                      <a:alpha val="43137"/>
                    </a:srgbClr>
                  </a:outerShdw>
                </a:effectLst>
                <a:latin typeface="GHEA Grapalat" pitchFamily="50" charset="0"/>
              </a:rPr>
            </a:br>
            <a:r>
              <a:rPr lang="en-US" sz="4000" dirty="0">
                <a:solidFill>
                  <a:schemeClr val="bg1"/>
                </a:solidFill>
                <a:effectLst>
                  <a:outerShdw blurRad="38100" dist="38100" dir="2700000" algn="tl">
                    <a:srgbClr val="000000">
                      <a:alpha val="43137"/>
                    </a:srgbClr>
                  </a:outerShdw>
                </a:effectLst>
                <a:latin typeface="GHEA Grapalat" pitchFamily="50" charset="0"/>
              </a:rPr>
              <a:t>CHAMBER OF ADVOCATES OF THE REPUBLIC OF ARMENIA</a:t>
            </a:r>
          </a:p>
        </p:txBody>
      </p:sp>
      <p:sp>
        <p:nvSpPr>
          <p:cNvPr id="10" name="Title 3"/>
          <p:cNvSpPr>
            <a:spLocks noGrp="1"/>
          </p:cNvSpPr>
          <p:nvPr>
            <p:ph type="ctrTitle" idx="4294967295"/>
          </p:nvPr>
        </p:nvSpPr>
        <p:spPr>
          <a:xfrm>
            <a:off x="3117430" y="6228080"/>
            <a:ext cx="5957141" cy="425148"/>
          </a:xfrm>
        </p:spPr>
        <p:txBody>
          <a:bodyPr anchor="ctr">
            <a:noAutofit/>
          </a:bodyPr>
          <a:lstStyle/>
          <a:p>
            <a:pPr algn="ctr"/>
            <a:r>
              <a:rPr lang="en-US" sz="2000" dirty="0">
                <a:solidFill>
                  <a:schemeClr val="bg1"/>
                </a:solidFill>
                <a:effectLst/>
                <a:latin typeface="GHEA Grapalat" pitchFamily="50" charset="0"/>
              </a:rPr>
              <a:t>Yerevan, 09 March 2018</a:t>
            </a:r>
            <a:endParaRPr lang="en-US" sz="1800" dirty="0">
              <a:ln w="9000" cmpd="sng">
                <a:solidFill>
                  <a:schemeClr val="accent4">
                    <a:shade val="50000"/>
                    <a:satMod val="120000"/>
                  </a:schemeClr>
                </a:solidFill>
                <a:prstDash val="solid"/>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531616"/>
      </p:ext>
    </p:extLst>
  </p:cSld>
  <p:clrMapOvr>
    <a:masterClrMapping/>
  </p:clrMapOvr>
  <mc:AlternateContent xmlns:mc="http://schemas.openxmlformats.org/markup-compatibility/2006" xmlns:p14="http://schemas.microsoft.com/office/powerpoint/2010/main">
    <mc:Choice Requires="p14">
      <p:transition spd="slow" p14:dur="7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piloyan\Desktop\desktop_23.08.2017, 17.01.2018\clipart\home-faq.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9" r="11393"/>
          <a:stretch/>
        </p:blipFill>
        <p:spPr bwMode="auto">
          <a:xfrm>
            <a:off x="9083720" y="1192306"/>
            <a:ext cx="310828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i.piloyan\Desktop\bigstock-D-Small-People-Multi-Manage-637206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93" r="4806"/>
          <a:stretch/>
        </p:blipFill>
        <p:spPr bwMode="auto">
          <a:xfrm>
            <a:off x="-26895" y="949358"/>
            <a:ext cx="3447288"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333168" y="1315053"/>
            <a:ext cx="5858132" cy="4339650"/>
          </a:xfrm>
          <a:prstGeom prst="rect">
            <a:avLst/>
          </a:prstGeom>
        </p:spPr>
        <p:txBody>
          <a:bodyPr wrap="square">
            <a:spAutoFit/>
          </a:bodyPr>
          <a:lstStyle/>
          <a:p>
            <a:pPr indent="457200" algn="just"/>
            <a:r>
              <a:rPr lang="en-US" sz="2300" dirty="0">
                <a:solidFill>
                  <a:schemeClr val="bg2">
                    <a:lumMod val="10000"/>
                  </a:schemeClr>
                </a:solidFill>
                <a:latin typeface="GHEA Grapalat" pitchFamily="50" charset="0"/>
              </a:rPr>
              <a:t>Very often an advocate from one state needs legal cooperation in the territory of another state, while representing the interests of his client. </a:t>
            </a:r>
          </a:p>
          <a:p>
            <a:pPr indent="457200" algn="just"/>
            <a:r>
              <a:rPr lang="en-US" sz="2300" dirty="0">
                <a:solidFill>
                  <a:schemeClr val="bg2">
                    <a:lumMod val="10000"/>
                  </a:schemeClr>
                </a:solidFill>
                <a:latin typeface="GHEA Grapalat" pitchFamily="50" charset="0"/>
              </a:rPr>
              <a:t>It can refer to matters of property registration, transaction conclusion, litigation, arbitrage, investment in other state and etc.. </a:t>
            </a:r>
          </a:p>
          <a:p>
            <a:pPr indent="457200" algn="just"/>
            <a:r>
              <a:rPr lang="en-US" sz="2300" dirty="0">
                <a:solidFill>
                  <a:schemeClr val="bg2">
                    <a:lumMod val="10000"/>
                  </a:schemeClr>
                </a:solidFill>
                <a:latin typeface="GHEA Grapalat" pitchFamily="50" charset="0"/>
              </a:rPr>
              <a:t>As a rule, the advocates try to find advocate-colleagues via personal contacts, networks of  advocates’ offices, internet and via the chamber of advocates. </a:t>
            </a:r>
          </a:p>
        </p:txBody>
      </p:sp>
      <p:grpSp>
        <p:nvGrpSpPr>
          <p:cNvPr id="2" name="Group 1"/>
          <p:cNvGrpSpPr/>
          <p:nvPr/>
        </p:nvGrpSpPr>
        <p:grpSpPr>
          <a:xfrm>
            <a:off x="3824365" y="606458"/>
            <a:ext cx="5152265" cy="708595"/>
            <a:chOff x="4308475" y="606458"/>
            <a:chExt cx="5152265" cy="708595"/>
          </a:xfrm>
        </p:grpSpPr>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875" y="629253"/>
              <a:ext cx="735291"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9907" y="629253"/>
              <a:ext cx="89083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i.piloyan\Desktop\5555555 cop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475" y="606458"/>
              <a:ext cx="1016182" cy="68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i.piloyan\Desktop\Un666titled-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0314" y="629253"/>
              <a:ext cx="560024" cy="6858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right)">
                                      <p:cBhvr>
                                        <p:cTn id="7" dur="2250"/>
                                        <p:tgtEl>
                                          <p:spTgt spid="2051"/>
                                        </p:tgtEl>
                                      </p:cBhvr>
                                    </p:animEffect>
                                  </p:childTnLst>
                                </p:cTn>
                              </p:par>
                              <p:par>
                                <p:cTn id="8" presetID="22" presetClass="entr" presetSubtype="8"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left)">
                                      <p:cBhvr>
                                        <p:cTn id="10" dur="22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157" y="1302360"/>
            <a:ext cx="10983686" cy="3046988"/>
          </a:xfrm>
          <a:prstGeom prst="rect">
            <a:avLst/>
          </a:prstGeom>
        </p:spPr>
        <p:txBody>
          <a:bodyPr wrap="square">
            <a:spAutoFit/>
          </a:bodyPr>
          <a:lstStyle/>
          <a:p>
            <a:pPr indent="457200" algn="just"/>
            <a:r>
              <a:rPr lang="en-US" sz="3200" dirty="0">
                <a:solidFill>
                  <a:schemeClr val="bg2">
                    <a:lumMod val="10000"/>
                  </a:schemeClr>
                </a:solidFill>
                <a:latin typeface="GHEA Grapalat" pitchFamily="50" charset="0"/>
              </a:rPr>
              <a:t>Development of a platform of cooperation between the advocates of CCBE members and observer members of advocates is suggested. </a:t>
            </a:r>
          </a:p>
          <a:p>
            <a:pPr indent="457200" algn="just"/>
            <a:r>
              <a:rPr lang="en-US" sz="3200" dirty="0">
                <a:solidFill>
                  <a:schemeClr val="bg2">
                    <a:lumMod val="10000"/>
                  </a:schemeClr>
                </a:solidFill>
                <a:latin typeface="GHEA Grapalat" pitchFamily="50" charset="0"/>
              </a:rPr>
              <a:t>The mentioned platform must allow the advocate to independently choose and contact an advocate from another state via the website of their own chamber of advocates.</a:t>
            </a:r>
            <a:endParaRPr lang="en-US" sz="3200" dirty="0">
              <a:solidFill>
                <a:schemeClr val="bg2">
                  <a:lumMod val="10000"/>
                </a:schemeClr>
              </a:solidFill>
            </a:endParaRPr>
          </a:p>
        </p:txBody>
      </p:sp>
      <p:pic>
        <p:nvPicPr>
          <p:cNvPr id="3074" name="Picture 2" descr="C:\Users\i.piloyan\Desktop\EXPOEUROPEINARMEN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0" y="4425696"/>
            <a:ext cx="12289971" cy="2541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519868" y="445094"/>
            <a:ext cx="5152265" cy="708595"/>
            <a:chOff x="4308475" y="606458"/>
            <a:chExt cx="5152265" cy="708595"/>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875" y="629253"/>
              <a:ext cx="73529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9907" y="629253"/>
              <a:ext cx="89083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i.piloyan\Desktop\5555555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8475" y="606458"/>
              <a:ext cx="1016182"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i.piloyan\Desktop\Un666title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314" y="629253"/>
              <a:ext cx="560024"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7446818"/>
      </p:ext>
    </p:extLst>
  </p:cSld>
  <p:clrMapOvr>
    <a:masterClrMapping/>
  </p:clrMapOvr>
  <mc:AlternateContent xmlns:mc="http://schemas.openxmlformats.org/markup-compatibility/2006" xmlns:p14="http://schemas.microsoft.com/office/powerpoint/2010/main">
    <mc:Choice Requires="p14">
      <p:transition spd="slow" p14:dur="1500">
        <p:diamond/>
      </p:transition>
    </mc:Choice>
    <mc:Fallback xmlns="">
      <p:transition spd="slow">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1191" y="4672563"/>
            <a:ext cx="7969552" cy="1938992"/>
          </a:xfrm>
          <a:prstGeom prst="rect">
            <a:avLst/>
          </a:prstGeom>
        </p:spPr>
        <p:txBody>
          <a:bodyPr wrap="square">
            <a:spAutoFit/>
          </a:bodyPr>
          <a:lstStyle/>
          <a:p>
            <a:pPr algn="just"/>
            <a:r>
              <a:rPr lang="en-US" sz="2400" b="1" dirty="0">
                <a:solidFill>
                  <a:schemeClr val="bg2">
                    <a:lumMod val="10000"/>
                  </a:schemeClr>
                </a:solidFill>
                <a:latin typeface="GHEA Grapalat" pitchFamily="50" charset="0"/>
              </a:rPr>
              <a:t>The Chamber of Advocates of each state assigns a responsible person, who can be contacted by advocate of any state if the advocate, with whom he cooperates and who is included in the list of cooperation, breaks the terms of cooperation.</a:t>
            </a:r>
            <a:endParaRPr lang="ru-RU" sz="2400" b="1" dirty="0">
              <a:solidFill>
                <a:schemeClr val="bg2">
                  <a:lumMod val="10000"/>
                </a:schemeClr>
              </a:solidFill>
              <a:latin typeface="GHEA Grapalat" pitchFamily="50" charset="0"/>
            </a:endParaRPr>
          </a:p>
        </p:txBody>
      </p:sp>
      <p:pic>
        <p:nvPicPr>
          <p:cNvPr id="4099" name="Picture 3" descr="C:\Users\i.piloyan\Desktop\man-with-check-sign-01-copy.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86" r="16514"/>
          <a:stretch/>
        </p:blipFill>
        <p:spPr bwMode="auto">
          <a:xfrm>
            <a:off x="21769" y="735075"/>
            <a:ext cx="4343400" cy="635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57777" y="1021481"/>
            <a:ext cx="7867376" cy="830997"/>
          </a:xfrm>
          <a:prstGeom prst="rect">
            <a:avLst/>
          </a:prstGeom>
        </p:spPr>
        <p:txBody>
          <a:bodyPr wrap="square">
            <a:spAutoFit/>
          </a:bodyPr>
          <a:lstStyle/>
          <a:p>
            <a:r>
              <a:rPr lang="en-US" sz="2400" b="1" dirty="0">
                <a:solidFill>
                  <a:schemeClr val="bg2">
                    <a:lumMod val="10000"/>
                  </a:schemeClr>
                </a:solidFill>
                <a:latin typeface="GHEA Grapalat" pitchFamily="50" charset="0"/>
              </a:rPr>
              <a:t>The platform is created as a separate section within the website.</a:t>
            </a:r>
          </a:p>
        </p:txBody>
      </p:sp>
      <p:sp>
        <p:nvSpPr>
          <p:cNvPr id="6" name="Rectangle 5"/>
          <p:cNvSpPr/>
          <p:nvPr/>
        </p:nvSpPr>
        <p:spPr>
          <a:xfrm>
            <a:off x="3879544" y="2096931"/>
            <a:ext cx="7845609" cy="461665"/>
          </a:xfrm>
          <a:prstGeom prst="rect">
            <a:avLst/>
          </a:prstGeom>
        </p:spPr>
        <p:txBody>
          <a:bodyPr wrap="square">
            <a:spAutoFit/>
          </a:bodyPr>
          <a:lstStyle/>
          <a:p>
            <a:r>
              <a:rPr lang="en-US" sz="2400" b="1" dirty="0">
                <a:solidFill>
                  <a:schemeClr val="bg2">
                    <a:lumMod val="10000"/>
                  </a:schemeClr>
                </a:solidFill>
                <a:latin typeface="GHEA Grapalat" pitchFamily="50" charset="0"/>
              </a:rPr>
              <a:t>The list of advocates is created in English.</a:t>
            </a:r>
          </a:p>
        </p:txBody>
      </p:sp>
      <p:sp>
        <p:nvSpPr>
          <p:cNvPr id="7" name="Rectangle 6"/>
          <p:cNvSpPr/>
          <p:nvPr/>
        </p:nvSpPr>
        <p:spPr>
          <a:xfrm>
            <a:off x="3879545" y="3125579"/>
            <a:ext cx="8051198" cy="1200329"/>
          </a:xfrm>
          <a:prstGeom prst="rect">
            <a:avLst/>
          </a:prstGeom>
        </p:spPr>
        <p:txBody>
          <a:bodyPr wrap="square">
            <a:spAutoFit/>
          </a:bodyPr>
          <a:lstStyle/>
          <a:p>
            <a:pPr algn="just"/>
            <a:r>
              <a:rPr lang="en-US" sz="2400" b="1" dirty="0">
                <a:solidFill>
                  <a:schemeClr val="bg2">
                    <a:lumMod val="10000"/>
                  </a:schemeClr>
                </a:solidFill>
                <a:latin typeface="GHEA Grapalat" pitchFamily="50" charset="0"/>
              </a:rPr>
              <a:t>Each section allows to download the list of the advocates of the particular country, e.g. Advocates of the Republic of Armenia, Advocates of Moldova.</a:t>
            </a:r>
          </a:p>
        </p:txBody>
      </p:sp>
      <p:grpSp>
        <p:nvGrpSpPr>
          <p:cNvPr id="16" name="Group 15"/>
          <p:cNvGrpSpPr/>
          <p:nvPr/>
        </p:nvGrpSpPr>
        <p:grpSpPr>
          <a:xfrm>
            <a:off x="175730" y="149258"/>
            <a:ext cx="5152265" cy="708595"/>
            <a:chOff x="4308475" y="606458"/>
            <a:chExt cx="5152265" cy="708595"/>
          </a:xfrm>
        </p:grpSpPr>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875" y="629253"/>
              <a:ext cx="73529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9907" y="629253"/>
              <a:ext cx="89083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i.piloyan\Desktop\5555555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8475" y="606458"/>
              <a:ext cx="1016182"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i.piloyan\Desktop\Un666title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314" y="629253"/>
              <a:ext cx="560024"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6784643"/>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110" y="666874"/>
            <a:ext cx="11551780" cy="5524253"/>
            <a:chOff x="311133" y="1026001"/>
            <a:chExt cx="11551780" cy="5524253"/>
          </a:xfrm>
        </p:grpSpPr>
        <p:pic>
          <p:nvPicPr>
            <p:cNvPr id="6152" name="Picture 2" descr="chelovechek_v_galstu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33" y="1026001"/>
              <a:ext cx="2091902"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1445704023694_informacionnie_tehnlogii_v_biznese_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9386" y="1179830"/>
              <a:ext cx="2963527"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3" name="Picture 9" descr="C:\Users\i.piloyan\Desktop\1592999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7163" y="1105150"/>
              <a:ext cx="2339788"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4" descr="C:\Users\i.piloyan\Desktop\5724e2b8f0b8b1546815a29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7" t="10981" b="10546"/>
            <a:stretch/>
          </p:blipFill>
          <p:spPr bwMode="auto">
            <a:xfrm>
              <a:off x="1849120" y="2406279"/>
              <a:ext cx="786998" cy="3809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i.piloyan\Desktop\5724e2b8f0b8b1546815a29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7" t="10981" b="10546"/>
            <a:stretch/>
          </p:blipFill>
          <p:spPr bwMode="auto">
            <a:xfrm>
              <a:off x="5632202" y="2360930"/>
              <a:ext cx="786998" cy="3809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i.piloyan\Desktop\5724e2b8f0b8b1546815a29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7" t="10981" b="10546"/>
            <a:stretch/>
          </p:blipFill>
          <p:spPr bwMode="auto">
            <a:xfrm>
              <a:off x="8334762" y="2360929"/>
              <a:ext cx="786998" cy="38099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i.piloyan\Desktop\post-3360-0-59508600-147823293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3746" y="3894455"/>
              <a:ext cx="2350000" cy="15659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C:\Users\i.piloyan\Desktop\post-3360-0-59508600-147823293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42160" y="3923030"/>
              <a:ext cx="2350000" cy="156591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i.piloyan\Desktop\desktop_23.08.2017, 17.01.2018\clipart\Дистанционное обучение Wo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9265" y="1237879"/>
              <a:ext cx="3190850" cy="2468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8" name="Picture 14" descr="C:\Users\i.piloyan\Desktop\006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8413" y="3594999"/>
              <a:ext cx="2995174" cy="2955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7435898"/>
      </p:ext>
    </p:extLst>
  </p:cSld>
  <p:clrMapOvr>
    <a:masterClrMapping/>
  </p:clrMapOvr>
  <mc:AlternateContent xmlns:mc="http://schemas.openxmlformats.org/markup-compatibility/2006" xmlns:p14="http://schemas.microsoft.com/office/powerpoint/2010/main">
    <mc:Choice Requires="p14">
      <p:transition spd="slow" p14:dur="20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6400" y="834546"/>
            <a:ext cx="8081600" cy="4236463"/>
            <a:chOff x="406400" y="834546"/>
            <a:chExt cx="8081600" cy="4236463"/>
          </a:xfrm>
        </p:grpSpPr>
        <p:pic>
          <p:nvPicPr>
            <p:cNvPr id="1026" name="Picture 2" descr="C:\Users\i.piloyan\Dropbox\Screenshots\Screenshot 2018-03-07 20.24.5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99" t="1232" r="5392" b="-1232"/>
            <a:stretch/>
          </p:blipFill>
          <p:spPr bwMode="auto">
            <a:xfrm>
              <a:off x="406400" y="834546"/>
              <a:ext cx="8081600" cy="42364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9" name="Picture 5" descr="C:\Users\i.piloyan\Dropbox\Screenshots\Screenshot 2018-03-07 20.24.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613" y="1307324"/>
              <a:ext cx="2105184" cy="764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i.piloyan\Desktop\glowing-cursor-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55576">
              <a:off x="4696514" y="1672233"/>
              <a:ext cx="654679" cy="654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i.piloyan\Desktop\3447_-_Tap-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9155" y="3768723"/>
              <a:ext cx="802005" cy="80200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C:\Users\i.piloyan\Dropbox\Screenshots\Screenshot 2018-03-07 22.16.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2652" y="2696468"/>
            <a:ext cx="6351881" cy="3813048"/>
          </a:xfrm>
          <a:prstGeom prst="snip2DiagRect">
            <a:avLst>
              <a:gd name="adj1" fmla="val 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nvGrpSpPr>
          <p:cNvPr id="13" name="Group 12"/>
          <p:cNvGrpSpPr/>
          <p:nvPr/>
        </p:nvGrpSpPr>
        <p:grpSpPr>
          <a:xfrm>
            <a:off x="6702036" y="235763"/>
            <a:ext cx="5152265" cy="708595"/>
            <a:chOff x="4308475" y="606458"/>
            <a:chExt cx="5152265" cy="708595"/>
          </a:xfrm>
        </p:grpSpPr>
        <p:pic>
          <p:nvPicPr>
            <p:cNvPr id="14"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5875" y="629253"/>
              <a:ext cx="73529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9907" y="629253"/>
              <a:ext cx="89083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i.piloyan\Desktop\5555555 cop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475" y="606458"/>
              <a:ext cx="1016182" cy="685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i.piloyan\Desktop\Un666titled-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0314" y="629253"/>
              <a:ext cx="560024"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7578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3250"/>
                                        <p:tgtEl>
                                          <p:spTgt spid="2"/>
                                        </p:tgtEl>
                                      </p:cBhvr>
                                    </p:animEffect>
                                  </p:childTnLst>
                                </p:cTn>
                              </p:par>
                            </p:childTnLst>
                          </p:cTn>
                        </p:par>
                        <p:par>
                          <p:cTn id="8" fill="hold">
                            <p:stCondLst>
                              <p:cond delay="32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0" fill="hold"/>
                                        <p:tgtEl>
                                          <p:spTgt spid="3"/>
                                        </p:tgtEl>
                                        <p:attrNameLst>
                                          <p:attrName>ppt_w</p:attrName>
                                        </p:attrNameLst>
                                      </p:cBhvr>
                                      <p:tavLst>
                                        <p:tav tm="0">
                                          <p:val>
                                            <p:fltVal val="0"/>
                                          </p:val>
                                        </p:tav>
                                        <p:tav tm="100000">
                                          <p:val>
                                            <p:strVal val="#ppt_w"/>
                                          </p:val>
                                        </p:tav>
                                      </p:tavLst>
                                    </p:anim>
                                    <p:anim calcmode="lin" valueType="num">
                                      <p:cBhvr>
                                        <p:cTn id="12" dur="5000" fill="hold"/>
                                        <p:tgtEl>
                                          <p:spTgt spid="3"/>
                                        </p:tgtEl>
                                        <p:attrNameLst>
                                          <p:attrName>ppt_h</p:attrName>
                                        </p:attrNameLst>
                                      </p:cBhvr>
                                      <p:tavLst>
                                        <p:tav tm="0">
                                          <p:val>
                                            <p:fltVal val="0"/>
                                          </p:val>
                                        </p:tav>
                                        <p:tav tm="100000">
                                          <p:val>
                                            <p:strVal val="#ppt_h"/>
                                          </p:val>
                                        </p:tav>
                                      </p:tavLst>
                                    </p:anim>
                                    <p:animEffect transition="in" filter="fade">
                                      <p:cBhvr>
                                        <p:cTn id="13"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t="-10000" r="-10000" b="-30000"/>
          </a:stretch>
        </a:blipFill>
        <a:effectLst/>
      </p:bgPr>
    </p:bg>
    <p:spTree>
      <p:nvGrpSpPr>
        <p:cNvPr id="1" name=""/>
        <p:cNvGrpSpPr/>
        <p:nvPr/>
      </p:nvGrpSpPr>
      <p:grpSpPr>
        <a:xfrm>
          <a:off x="0" y="0"/>
          <a:ext cx="0" cy="0"/>
          <a:chOff x="0" y="0"/>
          <a:chExt cx="0" cy="0"/>
        </a:xfrm>
      </p:grpSpPr>
      <p:sp>
        <p:nvSpPr>
          <p:cNvPr id="3" name="Rectangle 2"/>
          <p:cNvSpPr/>
          <p:nvPr/>
        </p:nvSpPr>
        <p:spPr>
          <a:xfrm>
            <a:off x="390207" y="1133742"/>
            <a:ext cx="11353558" cy="4039567"/>
          </a:xfrm>
          <a:prstGeom prst="rect">
            <a:avLst/>
          </a:prstGeom>
        </p:spPr>
        <p:txBody>
          <a:bodyPr wrap="square">
            <a:spAutoFit/>
          </a:bodyPr>
          <a:lstStyle/>
          <a:p>
            <a:pPr algn="ctr"/>
            <a:r>
              <a:rPr lang="en-US" sz="2400" b="1" dirty="0">
                <a:solidFill>
                  <a:schemeClr val="bg2">
                    <a:lumMod val="10000"/>
                  </a:schemeClr>
                </a:solidFill>
                <a:effectLst>
                  <a:outerShdw blurRad="38100" dist="38100" dir="2700000" algn="tl">
                    <a:srgbClr val="000000">
                      <a:alpha val="43137"/>
                    </a:srgbClr>
                  </a:outerShdw>
                </a:effectLst>
                <a:latin typeface="GHEA Grapalat" pitchFamily="50" charset="0"/>
              </a:rPr>
              <a:t>Terms of cooperation</a:t>
            </a:r>
          </a:p>
          <a:p>
            <a:pPr indent="457200" algn="just"/>
            <a:endParaRPr lang="en-US" sz="1050" b="1" dirty="0">
              <a:solidFill>
                <a:schemeClr val="bg2">
                  <a:lumMod val="10000"/>
                </a:schemeClr>
              </a:solidFill>
              <a:latin typeface="GHEA Grapalat" pitchFamily="50" charset="0"/>
            </a:endParaRPr>
          </a:p>
          <a:p>
            <a:pPr indent="457200" algn="just"/>
            <a:r>
              <a:rPr lang="en-US" sz="2400" b="1" dirty="0">
                <a:solidFill>
                  <a:schemeClr val="bg2">
                    <a:lumMod val="10000"/>
                  </a:schemeClr>
                </a:solidFill>
                <a:latin typeface="GHEA Grapalat" pitchFamily="50" charset="0"/>
              </a:rPr>
              <a:t>CCBE member and observer member, together or separately,  can set rules of cooperation and suggest their advocates enrollment in the list. </a:t>
            </a:r>
          </a:p>
          <a:p>
            <a:pPr indent="457200" algn="just"/>
            <a:endParaRPr lang="en-US" sz="1000" b="1" dirty="0">
              <a:solidFill>
                <a:schemeClr val="bg2">
                  <a:lumMod val="10000"/>
                </a:schemeClr>
              </a:solidFill>
              <a:latin typeface="GHEA Grapalat" pitchFamily="50" charset="0"/>
            </a:endParaRPr>
          </a:p>
          <a:p>
            <a:pPr indent="457200" algn="just"/>
            <a:r>
              <a:rPr lang="en-US" sz="2400" b="1" dirty="0">
                <a:solidFill>
                  <a:schemeClr val="bg2">
                    <a:lumMod val="10000"/>
                  </a:schemeClr>
                </a:solidFill>
                <a:latin typeface="GHEA Grapalat" pitchFamily="50" charset="0"/>
              </a:rPr>
              <a:t>In order to be included in the list the advocate must present their consent about the rules of cooperation.</a:t>
            </a:r>
          </a:p>
          <a:p>
            <a:pPr indent="457200" algn="just"/>
            <a:endParaRPr lang="en-US" sz="1000" b="1" dirty="0">
              <a:solidFill>
                <a:schemeClr val="bg2">
                  <a:lumMod val="10000"/>
                </a:schemeClr>
              </a:solidFill>
              <a:latin typeface="GHEA Grapalat" pitchFamily="50" charset="0"/>
            </a:endParaRPr>
          </a:p>
          <a:p>
            <a:pPr indent="457200" algn="just"/>
            <a:r>
              <a:rPr lang="en-US" sz="2400" b="1" dirty="0">
                <a:solidFill>
                  <a:schemeClr val="bg2">
                    <a:lumMod val="10000"/>
                  </a:schemeClr>
                </a:solidFill>
                <a:latin typeface="GHEA Grapalat" pitchFamily="50" charset="0"/>
              </a:rPr>
              <a:t>The list is updated once in a year. </a:t>
            </a:r>
          </a:p>
          <a:p>
            <a:pPr indent="457200" algn="just"/>
            <a:endParaRPr lang="en-US" sz="1000" b="1" dirty="0">
              <a:solidFill>
                <a:schemeClr val="bg2">
                  <a:lumMod val="10000"/>
                </a:schemeClr>
              </a:solidFill>
              <a:latin typeface="GHEA Grapalat" pitchFamily="50" charset="0"/>
            </a:endParaRPr>
          </a:p>
          <a:p>
            <a:pPr indent="457200" algn="just"/>
            <a:r>
              <a:rPr lang="en-US" sz="2400" b="1" dirty="0">
                <a:solidFill>
                  <a:schemeClr val="bg2">
                    <a:lumMod val="10000"/>
                  </a:schemeClr>
                </a:solidFill>
                <a:latin typeface="GHEA Grapalat" pitchFamily="50" charset="0"/>
              </a:rPr>
              <a:t>Every year, for </a:t>
            </a:r>
            <a:r>
              <a:rPr lang="en-US" sz="2400" b="1" dirty="0" err="1">
                <a:solidFill>
                  <a:schemeClr val="bg2">
                    <a:lumMod val="10000"/>
                  </a:schemeClr>
                </a:solidFill>
                <a:latin typeface="GHEA Grapalat" pitchFamily="50" charset="0"/>
              </a:rPr>
              <a:t>exemple</a:t>
            </a:r>
            <a:r>
              <a:rPr lang="en-US" sz="2400" b="1" dirty="0">
                <a:solidFill>
                  <a:schemeClr val="bg2">
                    <a:lumMod val="10000"/>
                  </a:schemeClr>
                </a:solidFill>
                <a:latin typeface="GHEA Grapalat" pitchFamily="50" charset="0"/>
              </a:rPr>
              <a:t> in April, the chambers of advocates exchange with the lists of advocates approved for that year and publish the lists in their websites. </a:t>
            </a:r>
          </a:p>
        </p:txBody>
      </p:sp>
      <p:grpSp>
        <p:nvGrpSpPr>
          <p:cNvPr id="8" name="Group 7"/>
          <p:cNvGrpSpPr/>
          <p:nvPr/>
        </p:nvGrpSpPr>
        <p:grpSpPr>
          <a:xfrm>
            <a:off x="3519868" y="203235"/>
            <a:ext cx="5152265" cy="708595"/>
            <a:chOff x="4308475" y="606458"/>
            <a:chExt cx="5152265" cy="708595"/>
          </a:xfrm>
        </p:grpSpPr>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875" y="629253"/>
              <a:ext cx="73529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9907" y="629253"/>
              <a:ext cx="89083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i.piloyan\Desktop\5555555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8475" y="606458"/>
              <a:ext cx="1016182"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i.piloyan\Desktop\Un666title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314" y="629253"/>
              <a:ext cx="560024"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0655371"/>
      </p:ext>
    </p:extLst>
  </p:cSld>
  <p:clrMapOvr>
    <a:masterClrMapping/>
  </p:clrMapOvr>
  <mc:AlternateContent xmlns:mc="http://schemas.openxmlformats.org/markup-compatibility/2006" xmlns:p14="http://schemas.microsoft.com/office/powerpoint/2010/main">
    <mc:Choice Requires="p14">
      <p:transition spd="slow" p14:dur="50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0" y="60960"/>
            <a:ext cx="11011401" cy="1488141"/>
          </a:xfrm>
        </p:spPr>
        <p:txBody>
          <a:bodyPr anchor="ctr">
            <a:noAutofit/>
          </a:bodyPr>
          <a:lstStyle/>
          <a:p>
            <a:pPr marL="0" indent="0" algn="ctr">
              <a:buNone/>
            </a:pPr>
            <a:r>
              <a:rPr lang="en-US" sz="5500" b="1" i="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GHEA Grapalat" pitchFamily="50" charset="0"/>
                <a:ea typeface="+mj-ea"/>
                <a:cs typeface="Times New Roman" panose="02020603050405020304" pitchFamily="18" charset="0"/>
              </a:rPr>
              <a:t>Thank YOU for your</a:t>
            </a:r>
          </a:p>
          <a:p>
            <a:pPr marL="0" indent="0" algn="ctr">
              <a:buNone/>
            </a:pPr>
            <a:r>
              <a:rPr lang="en-US" sz="5500" b="1" i="1" cap="all">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GHEA Grapalat" pitchFamily="50" charset="0"/>
                <a:ea typeface="+mj-ea"/>
                <a:cs typeface="Times New Roman" panose="02020603050405020304" pitchFamily="18" charset="0"/>
              </a:rPr>
              <a:t>attention</a:t>
            </a:r>
            <a:endParaRPr lang="en-US" sz="5500" b="1" i="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GHEA Grapalat" pitchFamily="50" charset="0"/>
              <a:ea typeface="+mj-ea"/>
              <a:cs typeface="Times New Roman" panose="02020603050405020304" pitchFamily="18" charset="0"/>
            </a:endParaRPr>
          </a:p>
        </p:txBody>
      </p:sp>
      <p:sp>
        <p:nvSpPr>
          <p:cNvPr id="6" name="TextBox 5"/>
          <p:cNvSpPr txBox="1"/>
          <p:nvPr/>
        </p:nvSpPr>
        <p:spPr>
          <a:xfrm>
            <a:off x="3302393" y="4651932"/>
            <a:ext cx="5587235" cy="954107"/>
          </a:xfrm>
          <a:prstGeom prst="rect">
            <a:avLst/>
          </a:prstGeom>
          <a:noFill/>
        </p:spPr>
        <p:txBody>
          <a:bodyPr wrap="none" rtlCol="0">
            <a:spAutoFit/>
          </a:bodyPr>
          <a:lstStyle/>
          <a:p>
            <a:pPr algn="ctr"/>
            <a:r>
              <a:rPr lang="en-US" sz="2800" b="1" i="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GHEA Grapalat" pitchFamily="50" charset="0"/>
                <a:cs typeface="Times New Roman" panose="02020603050405020304" pitchFamily="18" charset="0"/>
              </a:rPr>
              <a:t>CHAMBER OF ADVOCATES </a:t>
            </a:r>
          </a:p>
          <a:p>
            <a:pPr algn="ctr"/>
            <a:r>
              <a:rPr lang="en-US" sz="2800" b="1" i="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GHEA Grapalat" pitchFamily="50" charset="0"/>
                <a:cs typeface="Times New Roman" panose="02020603050405020304" pitchFamily="18" charset="0"/>
              </a:rPr>
              <a:t>OF THE REPUBLIC OF ARMENIA</a:t>
            </a:r>
          </a:p>
        </p:txBody>
      </p:sp>
      <p:pic>
        <p:nvPicPr>
          <p:cNvPr id="5" name="Picture 2" descr="C:\Users\i.piloyan\Desktop\Un666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059" y="1608040"/>
            <a:ext cx="2243883" cy="274784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i.piloyan\Desktop\QR code_chamb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3526" y="5364480"/>
            <a:ext cx="1140654" cy="11406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2641" y="5643359"/>
            <a:ext cx="4426726" cy="646331"/>
          </a:xfrm>
          <a:prstGeom prst="rect">
            <a:avLst/>
          </a:prstGeom>
        </p:spPr>
        <p:txBody>
          <a:bodyPr wrap="none">
            <a:spAutoFit/>
          </a:bodyPr>
          <a:lstStyle/>
          <a:p>
            <a:pPr algn="ctr"/>
            <a:r>
              <a:rPr lang="en-US" sz="3600" b="1" i="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GHEA Grapalat" pitchFamily="50" charset="0"/>
                <a:cs typeface="Times New Roman" panose="02020603050405020304" pitchFamily="18" charset="0"/>
              </a:rPr>
              <a:t>info@advocates.am </a:t>
            </a:r>
          </a:p>
        </p:txBody>
      </p:sp>
    </p:spTree>
    <p:extLst>
      <p:ext uri="{BB962C8B-B14F-4D97-AF65-F5344CB8AC3E}">
        <p14:creationId xmlns:p14="http://schemas.microsoft.com/office/powerpoint/2010/main" val="29295927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4">
      <a:dk1>
        <a:srgbClr val="4B1D1A"/>
      </a:dk1>
      <a:lt1>
        <a:sysClr val="window" lastClr="FFFFFF"/>
      </a:lt1>
      <a:dk2>
        <a:srgbClr val="7F7F7F"/>
      </a:dk2>
      <a:lt2>
        <a:srgbClr val="EEECE1"/>
      </a:lt2>
      <a:accent1>
        <a:srgbClr val="C96F6B"/>
      </a:accent1>
      <a:accent2>
        <a:srgbClr val="E5B9B7"/>
      </a:accent2>
      <a:accent3>
        <a:srgbClr val="CF7875"/>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5213</TotalTime>
  <Words>335</Words>
  <Application>Microsoft Office PowerPoint</Application>
  <PresentationFormat>Widescreen</PresentationFormat>
  <Paragraphs>27</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GHEA Grapalat</vt:lpstr>
      <vt:lpstr>Lucida Sans Unicode</vt:lpstr>
      <vt:lpstr>Times New Roman</vt:lpstr>
      <vt:lpstr>Verdana</vt:lpstr>
      <vt:lpstr>Wingdings 2</vt:lpstr>
      <vt:lpstr>Wingdings 3</vt:lpstr>
      <vt:lpstr>Concourse</vt:lpstr>
      <vt:lpstr>EXTENDED COOPERATION  BETWEEN THE ADVOCATES OF  COE MEMBER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Indra Bule</cp:lastModifiedBy>
  <cp:revision>841</cp:revision>
  <cp:lastPrinted>2017-05-10T06:59:14Z</cp:lastPrinted>
  <dcterms:created xsi:type="dcterms:W3CDTF">2013-09-10T12:01:35Z</dcterms:created>
  <dcterms:modified xsi:type="dcterms:W3CDTF">2018-03-28T08:52:44Z</dcterms:modified>
</cp:coreProperties>
</file>