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60" r:id="rId3"/>
    <p:sldId id="262" r:id="rId4"/>
    <p:sldId id="263" r:id="rId5"/>
    <p:sldId id="264" r:id="rId6"/>
    <p:sldId id="265" r:id="rId7"/>
    <p:sldId id="267" r:id="rId8"/>
    <p:sldId id="266" r:id="rId9"/>
    <p:sldId id="268" r:id="rId10"/>
    <p:sldId id="269" r:id="rId1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9" autoAdjust="0"/>
    <p:restoredTop sz="94671" autoAdjust="0"/>
  </p:normalViewPr>
  <p:slideViewPr>
    <p:cSldViewPr>
      <p:cViewPr varScale="1">
        <p:scale>
          <a:sx n="68" d="100"/>
          <a:sy n="68" d="100"/>
        </p:scale>
        <p:origin x="16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hy-AM"/>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7D0EA1D-F836-476E-89B0-692717AB7311}" type="datetimeFigureOut">
              <a:rPr lang="hy-AM" smtClean="0"/>
              <a:t>28.03.2018</a:t>
            </a:fld>
            <a:endParaRPr lang="hy-AM"/>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hy-AM"/>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y-AM"/>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hy-AM"/>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DC5E7CF-4F35-4118-9482-903F167E3306}" type="slidenum">
              <a:rPr lang="hy-AM" smtClean="0"/>
              <a:t>‹#›</a:t>
            </a:fld>
            <a:endParaRPr lang="hy-AM"/>
          </a:p>
        </p:txBody>
      </p:sp>
    </p:spTree>
    <p:extLst>
      <p:ext uri="{BB962C8B-B14F-4D97-AF65-F5344CB8AC3E}">
        <p14:creationId xmlns:p14="http://schemas.microsoft.com/office/powerpoint/2010/main" val="336402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6DC5E7CF-4F35-4118-9482-903F167E3306}" type="slidenum">
              <a:rPr lang="hy-AM" smtClean="0"/>
              <a:t>7</a:t>
            </a:fld>
            <a:endParaRPr lang="hy-AM"/>
          </a:p>
        </p:txBody>
      </p:sp>
    </p:spTree>
    <p:extLst>
      <p:ext uri="{BB962C8B-B14F-4D97-AF65-F5344CB8AC3E}">
        <p14:creationId xmlns:p14="http://schemas.microsoft.com/office/powerpoint/2010/main" val="177569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6DC5E7CF-4F35-4118-9482-903F167E3306}" type="slidenum">
              <a:rPr lang="hy-AM" smtClean="0"/>
              <a:t>8</a:t>
            </a:fld>
            <a:endParaRPr lang="hy-AM"/>
          </a:p>
        </p:txBody>
      </p:sp>
    </p:spTree>
    <p:extLst>
      <p:ext uri="{BB962C8B-B14F-4D97-AF65-F5344CB8AC3E}">
        <p14:creationId xmlns:p14="http://schemas.microsoft.com/office/powerpoint/2010/main" val="291443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68BCE6-0576-4CA0-936E-041688C15977}" type="datetimeFigureOut">
              <a:rPr lang="en-US" smtClean="0"/>
              <a:t>28-Mar-18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0875936-6CC6-4024-80CC-92C59926E6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868BCE6-0576-4CA0-936E-041688C15977}" type="datetimeFigureOut">
              <a:rPr lang="en-US" smtClean="0"/>
              <a:t>28-Mar-18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68BCE6-0576-4CA0-936E-041688C15977}" type="datetimeFigureOut">
              <a:rPr lang="en-US" smtClean="0"/>
              <a:t>28-Mar-18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75936-6CC6-4024-80CC-92C59926E6B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8BCE6-0576-4CA0-936E-041688C15977}" type="datetimeFigureOut">
              <a:rPr lang="en-US" smtClean="0"/>
              <a:t>28-Mar-18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0875936-6CC6-4024-80CC-92C59926E6B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68BCE6-0576-4CA0-936E-041688C15977}" type="datetimeFigureOut">
              <a:rPr lang="en-US" smtClean="0"/>
              <a:t>28-Mar-18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875936-6CC6-4024-80CC-92C59926E6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g"/><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image" Target="../media/image11.jp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wmf"/><Relationship Id="rId5" Type="http://schemas.openxmlformats.org/officeDocument/2006/relationships/oleObject" Target="../embeddings/oleObject7.bin"/><Relationship Id="rId4" Type="http://schemas.openxmlformats.org/officeDocument/2006/relationships/image" Target="../media/image12.jp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wmf"/><Relationship Id="rId5" Type="http://schemas.openxmlformats.org/officeDocument/2006/relationships/oleObject" Target="../embeddings/oleObject8.bin"/><Relationship Id="rId4" Type="http://schemas.openxmlformats.org/officeDocument/2006/relationships/image" Target="../media/image13.jp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90700"/>
            <a:ext cx="8210550" cy="3009900"/>
          </a:xfrm>
        </p:spPr>
        <p:txBody>
          <a:bodyPr>
            <a:normAutofit/>
          </a:bodyPr>
          <a:lstStyle/>
          <a:p>
            <a:endParaRPr lang="hy-AM" sz="2000" dirty="0"/>
          </a:p>
          <a:p>
            <a:endParaRPr lang="hy-AM" sz="2000" dirty="0"/>
          </a:p>
          <a:p>
            <a:endParaRPr lang="hy-AM" sz="2000" dirty="0"/>
          </a:p>
          <a:p>
            <a:pPr algn="ctr"/>
            <a:r>
              <a:rPr lang="en-US" sz="4400" b="1" dirty="0"/>
              <a:t>Confidentiality</a:t>
            </a:r>
          </a:p>
        </p:txBody>
      </p:sp>
      <p:grpSp>
        <p:nvGrpSpPr>
          <p:cNvPr id="6" name="Skupina 9"/>
          <p:cNvGrpSpPr/>
          <p:nvPr/>
        </p:nvGrpSpPr>
        <p:grpSpPr>
          <a:xfrm>
            <a:off x="557645" y="492125"/>
            <a:ext cx="8077200" cy="1338163"/>
            <a:chOff x="557645" y="492125"/>
            <a:chExt cx="8077200" cy="1338163"/>
          </a:xfrm>
        </p:grpSpPr>
        <p:graphicFrame>
          <p:nvGraphicFramePr>
            <p:cNvPr id="7" name="Object 6"/>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1062"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198075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0"/>
            <a:ext cx="7772400" cy="1829761"/>
          </a:xfrm>
        </p:spPr>
        <p:txBody>
          <a:bodyPr/>
          <a:lstStyle/>
          <a:p>
            <a:pPr algn="ctr"/>
            <a:r>
              <a:rPr lang="en-US" dirty="0"/>
              <a:t>Thank you.</a:t>
            </a:r>
            <a:endParaRPr lang="hy-AM" dirty="0"/>
          </a:p>
        </p:txBody>
      </p:sp>
      <p:sp>
        <p:nvSpPr>
          <p:cNvPr id="5" name="Subtitle 4"/>
          <p:cNvSpPr>
            <a:spLocks noGrp="1"/>
          </p:cNvSpPr>
          <p:nvPr>
            <p:ph type="subTitle" idx="1"/>
          </p:nvPr>
        </p:nvSpPr>
        <p:spPr/>
        <p:txBody>
          <a:bodyPr>
            <a:normAutofit/>
          </a:bodyPr>
          <a:lstStyle/>
          <a:p>
            <a:r>
              <a:rPr lang="en-US" sz="2000" dirty="0"/>
              <a:t>RA Chamber of Advocates:</a:t>
            </a:r>
          </a:p>
          <a:p>
            <a:r>
              <a:rPr lang="hy-AM" sz="2000"/>
              <a:t>C</a:t>
            </a:r>
            <a:r>
              <a:rPr lang="en-US" sz="2000"/>
              <a:t>ouncil</a:t>
            </a:r>
            <a:r>
              <a:rPr lang="en-US" sz="2000" dirty="0"/>
              <a:t>  member</a:t>
            </a:r>
          </a:p>
          <a:p>
            <a:r>
              <a:rPr lang="en-US" sz="2000" dirty="0" err="1"/>
              <a:t>Sedrak</a:t>
            </a:r>
            <a:r>
              <a:rPr lang="en-US" sz="2000" dirty="0"/>
              <a:t> </a:t>
            </a:r>
            <a:r>
              <a:rPr lang="en-US" sz="2000" dirty="0" err="1"/>
              <a:t>Asatryan</a:t>
            </a:r>
            <a:r>
              <a:rPr lang="en-US" sz="2000" dirty="0"/>
              <a:t>:</a:t>
            </a:r>
            <a:endParaRPr lang="hy-AM" sz="2000" dirty="0"/>
          </a:p>
        </p:txBody>
      </p:sp>
      <p:grpSp>
        <p:nvGrpSpPr>
          <p:cNvPr id="10" name="Skupina 9"/>
          <p:cNvGrpSpPr/>
          <p:nvPr/>
        </p:nvGrpSpPr>
        <p:grpSpPr>
          <a:xfrm>
            <a:off x="557645" y="492125"/>
            <a:ext cx="8077200" cy="1338163"/>
            <a:chOff x="557645" y="492125"/>
            <a:chExt cx="8077200" cy="1338163"/>
          </a:xfrm>
        </p:grpSpPr>
        <p:graphicFrame>
          <p:nvGraphicFramePr>
            <p:cNvPr id="11" name="Object 10"/>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11267"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96627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328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588946" y="1681817"/>
            <a:ext cx="7620000" cy="3139321"/>
          </a:xfrm>
          <a:prstGeom prst="rect">
            <a:avLst/>
          </a:prstGeom>
        </p:spPr>
        <p:txBody>
          <a:bodyPr wrap="square">
            <a:spAutoFit/>
          </a:bodyPr>
          <a:lstStyle/>
          <a:p>
            <a:r>
              <a:rPr lang="en-US" b="1" dirty="0"/>
              <a:t>         </a:t>
            </a:r>
          </a:p>
          <a:p>
            <a:r>
              <a:rPr lang="en-US" b="1" dirty="0"/>
              <a:t>           According to Article 25 (1) of the RA Law on Advocacy.</a:t>
            </a:r>
          </a:p>
          <a:p>
            <a:endParaRPr lang="hy-AM" b="1" dirty="0"/>
          </a:p>
          <a:p>
            <a:r>
              <a:rPr lang="en-US" b="1" dirty="0"/>
              <a:t>The confidential information is information and evidence that the person seeking legal assistance has transferred to the attorney, the content and nature of the consultancy that the attorney has provided, as well as the information and evidence (material, carriers) that the attorney has acquired during the course of </a:t>
            </a:r>
            <a:r>
              <a:rPr lang="en-US" b="1" dirty="0" err="1"/>
              <a:t>iys</a:t>
            </a:r>
            <a:r>
              <a:rPr lang="en-US" b="1" dirty="0"/>
              <a:t> activities as an attorney.</a:t>
            </a:r>
            <a:endParaRPr lang="hy-AM" b="1" dirty="0"/>
          </a:p>
          <a:p>
            <a:endParaRPr lang="hy-AM" b="1" dirty="0"/>
          </a:p>
          <a:p>
            <a:endParaRPr lang="hy-AM" b="1" dirty="0"/>
          </a:p>
        </p:txBody>
      </p:sp>
      <p:pic>
        <p:nvPicPr>
          <p:cNvPr id="8" name="Picture 7"/>
          <p:cNvPicPr>
            <a:picLocks noChangeAspect="1"/>
          </p:cNvPicPr>
          <p:nvPr/>
        </p:nvPicPr>
        <p:blipFill>
          <a:blip r:embed="rId3"/>
          <a:stretch>
            <a:fillRect/>
          </a:stretch>
        </p:blipFill>
        <p:spPr>
          <a:xfrm>
            <a:off x="4800599" y="4219575"/>
            <a:ext cx="3657601" cy="2435230"/>
          </a:xfrm>
          <a:prstGeom prst="rect">
            <a:avLst/>
          </a:prstGeom>
        </p:spPr>
      </p:pic>
      <p:grpSp>
        <p:nvGrpSpPr>
          <p:cNvPr id="12" name="Skupina 9"/>
          <p:cNvGrpSpPr/>
          <p:nvPr/>
        </p:nvGrpSpPr>
        <p:grpSpPr>
          <a:xfrm>
            <a:off x="557645" y="492125"/>
            <a:ext cx="8077200" cy="1338163"/>
            <a:chOff x="557645" y="492125"/>
            <a:chExt cx="8077200" cy="1338163"/>
          </a:xfrm>
        </p:grpSpPr>
        <p:graphicFrame>
          <p:nvGraphicFramePr>
            <p:cNvPr id="13" name="Object 12"/>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3111" name="Bitmap Image" r:id="rId4" imgW="14297040" imgH="9648720" progId="Paint.Picture">
                    <p:embed/>
                  </p:oleObj>
                </mc:Choice>
                <mc:Fallback>
                  <p:oleObj name="Bitmap Image" r:id="rId4" imgW="14297040" imgH="9648720" progId="Paint.Picture">
                    <p:embed/>
                    <p:pic>
                      <p:nvPicPr>
                        <p:cNvPr id="0" name=""/>
                        <p:cNvPicPr>
                          <a:picLocks noChangeAspect="1" noChangeArrowheads="1"/>
                        </p:cNvPicPr>
                        <p:nvPr/>
                      </p:nvPicPr>
                      <p:blipFill>
                        <a:blip r:embed="rId5"/>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04279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2720694"/>
            <a:ext cx="5138826" cy="3375306"/>
          </a:xfrm>
        </p:spPr>
      </p:pic>
      <p:sp>
        <p:nvSpPr>
          <p:cNvPr id="3" name="Title 2"/>
          <p:cNvSpPr>
            <a:spLocks noGrp="1"/>
          </p:cNvSpPr>
          <p:nvPr>
            <p:ph type="title"/>
          </p:nvPr>
        </p:nvSpPr>
        <p:spPr>
          <a:xfrm>
            <a:off x="405245" y="1830288"/>
            <a:ext cx="8229600" cy="875981"/>
          </a:xfrm>
        </p:spPr>
        <p:txBody>
          <a:bodyPr>
            <a:normAutofit/>
          </a:bodyPr>
          <a:lstStyle/>
          <a:p>
            <a:r>
              <a:rPr lang="en-US" sz="2000" dirty="0">
                <a:solidFill>
                  <a:schemeClr val="tx1"/>
                </a:solidFill>
                <a:effectLst/>
              </a:rPr>
              <a:t>The risk of disclosing confidential information when working in teams in a law firm.</a:t>
            </a:r>
            <a:endParaRPr lang="hy-AM" sz="2000" dirty="0">
              <a:solidFill>
                <a:schemeClr val="tx1"/>
              </a:solidFill>
              <a:effectLst/>
            </a:endParaRPr>
          </a:p>
        </p:txBody>
      </p:sp>
      <p:grpSp>
        <p:nvGrpSpPr>
          <p:cNvPr id="14" name="Skupina 9"/>
          <p:cNvGrpSpPr/>
          <p:nvPr/>
        </p:nvGrpSpPr>
        <p:grpSpPr>
          <a:xfrm>
            <a:off x="557645" y="492125"/>
            <a:ext cx="8077200" cy="1338163"/>
            <a:chOff x="557645" y="492125"/>
            <a:chExt cx="8077200" cy="1338163"/>
          </a:xfrm>
        </p:grpSpPr>
        <p:graphicFrame>
          <p:nvGraphicFramePr>
            <p:cNvPr id="15" name="Object 14"/>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4099" name="Bitmap Image" r:id="rId4" imgW="14297040" imgH="9648720" progId="Paint.Picture">
                    <p:embed/>
                  </p:oleObj>
                </mc:Choice>
                <mc:Fallback>
                  <p:oleObj name="Bitmap Image" r:id="rId4" imgW="14297040" imgH="9648720" progId="Paint.Picture">
                    <p:embed/>
                    <p:pic>
                      <p:nvPicPr>
                        <p:cNvPr id="0" name=""/>
                        <p:cNvPicPr>
                          <a:picLocks noChangeAspect="1" noChangeArrowheads="1"/>
                        </p:cNvPicPr>
                        <p:nvPr/>
                      </p:nvPicPr>
                      <p:blipFill>
                        <a:blip r:embed="rId5"/>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182289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2876" y="2895600"/>
            <a:ext cx="5290634" cy="3389313"/>
          </a:xfrm>
        </p:spPr>
      </p:pic>
      <p:sp>
        <p:nvSpPr>
          <p:cNvPr id="3" name="Title 2"/>
          <p:cNvSpPr>
            <a:spLocks noGrp="1"/>
          </p:cNvSpPr>
          <p:nvPr>
            <p:ph type="title"/>
          </p:nvPr>
        </p:nvSpPr>
        <p:spPr>
          <a:xfrm>
            <a:off x="560051" y="1781980"/>
            <a:ext cx="8229600" cy="1143000"/>
          </a:xfrm>
        </p:spPr>
        <p:txBody>
          <a:bodyPr>
            <a:normAutofit/>
          </a:bodyPr>
          <a:lstStyle/>
          <a:p>
            <a:r>
              <a:rPr lang="en-US" sz="2000" dirty="0">
                <a:solidFill>
                  <a:schemeClr val="tx1"/>
                </a:solidFill>
                <a:effectLst/>
              </a:rPr>
              <a:t>The risk of disclosing confidential information when the Attorney's belongings are searched while entering a court or a detention facility.</a:t>
            </a:r>
            <a:endParaRPr lang="hy-AM" sz="2000" dirty="0">
              <a:solidFill>
                <a:schemeClr val="tx1"/>
              </a:solidFill>
              <a:effectLst/>
            </a:endParaRPr>
          </a:p>
        </p:txBody>
      </p:sp>
      <p:grpSp>
        <p:nvGrpSpPr>
          <p:cNvPr id="8" name="Skupina 9"/>
          <p:cNvGrpSpPr/>
          <p:nvPr/>
        </p:nvGrpSpPr>
        <p:grpSpPr>
          <a:xfrm>
            <a:off x="557645" y="492125"/>
            <a:ext cx="8077200" cy="1338163"/>
            <a:chOff x="557645" y="492125"/>
            <a:chExt cx="8077200" cy="1338163"/>
          </a:xfrm>
        </p:grpSpPr>
        <p:graphicFrame>
          <p:nvGraphicFramePr>
            <p:cNvPr id="9" name="Object 8"/>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5123" name="Bitmap Image" r:id="rId4" imgW="14297040" imgH="9648720" progId="Paint.Picture">
                    <p:embed/>
                  </p:oleObj>
                </mc:Choice>
                <mc:Fallback>
                  <p:oleObj name="Bitmap Image" r:id="rId4" imgW="14297040" imgH="9648720" progId="Paint.Picture">
                    <p:embed/>
                    <p:pic>
                      <p:nvPicPr>
                        <p:cNvPr id="0" name=""/>
                        <p:cNvPicPr>
                          <a:picLocks noChangeAspect="1" noChangeArrowheads="1"/>
                        </p:cNvPicPr>
                        <p:nvPr/>
                      </p:nvPicPr>
                      <p:blipFill>
                        <a:blip r:embed="rId5"/>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303588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0700" y="3429000"/>
            <a:ext cx="3276600" cy="3276600"/>
          </a:xfrm>
        </p:spPr>
      </p:pic>
      <p:sp>
        <p:nvSpPr>
          <p:cNvPr id="3" name="Title 2"/>
          <p:cNvSpPr>
            <a:spLocks noGrp="1"/>
          </p:cNvSpPr>
          <p:nvPr>
            <p:ph type="title"/>
          </p:nvPr>
        </p:nvSpPr>
        <p:spPr>
          <a:xfrm>
            <a:off x="685800" y="2133600"/>
            <a:ext cx="8229600" cy="1524000"/>
          </a:xfrm>
        </p:spPr>
        <p:txBody>
          <a:bodyPr>
            <a:noAutofit/>
          </a:bodyPr>
          <a:lstStyle/>
          <a:p>
            <a:r>
              <a:rPr lang="en-US" sz="2000" dirty="0">
                <a:solidFill>
                  <a:schemeClr val="tx1"/>
                </a:solidFill>
              </a:rPr>
              <a:t>The consequences of </a:t>
            </a:r>
            <a:r>
              <a:rPr lang="en-US" sz="2000" b="0" dirty="0">
                <a:solidFill>
                  <a:schemeClr val="tx1"/>
                </a:solidFill>
              </a:rPr>
              <a:t>disclosure of </a:t>
            </a:r>
            <a:r>
              <a:rPr lang="en-US" sz="2000" dirty="0">
                <a:solidFill>
                  <a:schemeClr val="tx1"/>
                </a:solidFill>
              </a:rPr>
              <a:t>confidential information by third parties such as notaries, civil registration offices, investigative bodies, tax authorities and other public authorities, that may result in disclosure of confidential information entrusted to attorney</a:t>
            </a:r>
            <a:endParaRPr lang="hy-AM" sz="2000" dirty="0">
              <a:solidFill>
                <a:schemeClr val="tx1"/>
              </a:solidFill>
            </a:endParaRPr>
          </a:p>
        </p:txBody>
      </p:sp>
      <p:grpSp>
        <p:nvGrpSpPr>
          <p:cNvPr id="8" name="Skupina 9"/>
          <p:cNvGrpSpPr/>
          <p:nvPr/>
        </p:nvGrpSpPr>
        <p:grpSpPr>
          <a:xfrm>
            <a:off x="557645" y="492125"/>
            <a:ext cx="8077200" cy="1338163"/>
            <a:chOff x="557645" y="492125"/>
            <a:chExt cx="8077200" cy="1338163"/>
          </a:xfrm>
        </p:grpSpPr>
        <p:graphicFrame>
          <p:nvGraphicFramePr>
            <p:cNvPr id="9" name="Object 8"/>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6147" name="Bitmap Image" r:id="rId4" imgW="14297040" imgH="9648720" progId="Paint.Picture">
                    <p:embed/>
                  </p:oleObj>
                </mc:Choice>
                <mc:Fallback>
                  <p:oleObj name="Bitmap Image" r:id="rId4" imgW="14297040" imgH="9648720" progId="Paint.Picture">
                    <p:embed/>
                    <p:pic>
                      <p:nvPicPr>
                        <p:cNvPr id="0" name=""/>
                        <p:cNvPicPr>
                          <a:picLocks noChangeAspect="1" noChangeArrowheads="1"/>
                        </p:cNvPicPr>
                        <p:nvPr/>
                      </p:nvPicPr>
                      <p:blipFill>
                        <a:blip r:embed="rId5"/>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380847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1445" y="2057400"/>
            <a:ext cx="8229600" cy="1143000"/>
          </a:xfrm>
        </p:spPr>
        <p:txBody>
          <a:bodyPr>
            <a:noAutofit/>
          </a:bodyPr>
          <a:lstStyle/>
          <a:p>
            <a:r>
              <a:rPr lang="en-US" sz="2000" dirty="0">
                <a:solidFill>
                  <a:schemeClr val="tx1"/>
                </a:solidFill>
                <a:effectLst/>
              </a:rPr>
              <a:t>The cases of disclosure of confidentiality by young attorneys for self-affirmation, boastfulness, the habit of not having a secret of a young married couple.</a:t>
            </a:r>
            <a:endParaRPr lang="hy-AM" sz="2000" dirty="0">
              <a:solidFill>
                <a:schemeClr val="tx1"/>
              </a:solidFill>
              <a:effectLst/>
            </a:endParaRPr>
          </a:p>
        </p:txBody>
      </p:sp>
      <p:pic>
        <p:nvPicPr>
          <p:cNvPr id="11" name="Content Placeholder 10"/>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04103" y="3200400"/>
            <a:ext cx="4040188" cy="3053881"/>
          </a:xfrm>
        </p:spPr>
      </p:pic>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3200400"/>
            <a:ext cx="4041775" cy="3053881"/>
          </a:xfrm>
        </p:spPr>
      </p:pic>
      <p:grpSp>
        <p:nvGrpSpPr>
          <p:cNvPr id="9" name="Skupina 9"/>
          <p:cNvGrpSpPr/>
          <p:nvPr/>
        </p:nvGrpSpPr>
        <p:grpSpPr>
          <a:xfrm>
            <a:off x="557645" y="492125"/>
            <a:ext cx="8077200" cy="1338163"/>
            <a:chOff x="557645" y="492125"/>
            <a:chExt cx="8077200" cy="1338163"/>
          </a:xfrm>
        </p:grpSpPr>
        <p:graphicFrame>
          <p:nvGraphicFramePr>
            <p:cNvPr id="10" name="Object 9"/>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7171" name="Bitmap Image" r:id="rId5" imgW="14297040" imgH="9648720" progId="Paint.Picture">
                    <p:embed/>
                  </p:oleObj>
                </mc:Choice>
                <mc:Fallback>
                  <p:oleObj name="Bitmap Image" r:id="rId5" imgW="14297040" imgH="9648720" progId="Paint.Picture">
                    <p:embed/>
                    <p:pic>
                      <p:nvPicPr>
                        <p:cNvPr id="0" name=""/>
                        <p:cNvPicPr>
                          <a:picLocks noChangeAspect="1" noChangeArrowheads="1"/>
                        </p:cNvPicPr>
                        <p:nvPr/>
                      </p:nvPicPr>
                      <p:blipFill>
                        <a:blip r:embed="rId6"/>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373159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24200" y="3429000"/>
            <a:ext cx="5638800" cy="3020786"/>
          </a:xfrm>
        </p:spPr>
      </p:pic>
      <p:sp>
        <p:nvSpPr>
          <p:cNvPr id="3" name="Title 2"/>
          <p:cNvSpPr>
            <a:spLocks noGrp="1"/>
          </p:cNvSpPr>
          <p:nvPr>
            <p:ph type="title"/>
          </p:nvPr>
        </p:nvSpPr>
        <p:spPr>
          <a:xfrm>
            <a:off x="609600" y="1828800"/>
            <a:ext cx="8229600" cy="1143000"/>
          </a:xfrm>
        </p:spPr>
        <p:txBody>
          <a:bodyPr>
            <a:normAutofit/>
          </a:bodyPr>
          <a:lstStyle/>
          <a:p>
            <a:r>
              <a:rPr lang="en-US" sz="2000" dirty="0">
                <a:solidFill>
                  <a:schemeClr val="tx1"/>
                </a:solidFill>
                <a:effectLst/>
              </a:rPr>
              <a:t> Possibility of listening to telephone conversations or electronic communications of attorneys by the state.</a:t>
            </a:r>
            <a:endParaRPr lang="hy-AM" sz="2000" dirty="0">
              <a:solidFill>
                <a:schemeClr val="tx1"/>
              </a:solidFill>
              <a:effectLst/>
            </a:endParaRPr>
          </a:p>
        </p:txBody>
      </p:sp>
      <p:grpSp>
        <p:nvGrpSpPr>
          <p:cNvPr id="8" name="Skupina 9"/>
          <p:cNvGrpSpPr/>
          <p:nvPr/>
        </p:nvGrpSpPr>
        <p:grpSpPr>
          <a:xfrm>
            <a:off x="557645" y="492125"/>
            <a:ext cx="8077200" cy="1338163"/>
            <a:chOff x="557645" y="492125"/>
            <a:chExt cx="8077200" cy="1338163"/>
          </a:xfrm>
        </p:grpSpPr>
        <p:graphicFrame>
          <p:nvGraphicFramePr>
            <p:cNvPr id="9" name="Object 8"/>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8195" name="Bitmap Image" r:id="rId5" imgW="14297040" imgH="9648720" progId="Paint.Picture">
                    <p:embed/>
                  </p:oleObj>
                </mc:Choice>
                <mc:Fallback>
                  <p:oleObj name="Bitmap Image" r:id="rId5" imgW="14297040" imgH="9648720" progId="Paint.Picture">
                    <p:embed/>
                    <p:pic>
                      <p:nvPicPr>
                        <p:cNvPr id="0" name=""/>
                        <p:cNvPicPr>
                          <a:picLocks noChangeAspect="1" noChangeArrowheads="1"/>
                        </p:cNvPicPr>
                        <p:nvPr/>
                      </p:nvPicPr>
                      <p:blipFill>
                        <a:blip r:embed="rId6"/>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12379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90800" y="3124200"/>
            <a:ext cx="6248400" cy="3398925"/>
          </a:xfrm>
        </p:spPr>
      </p:pic>
      <p:sp>
        <p:nvSpPr>
          <p:cNvPr id="3" name="Title 2"/>
          <p:cNvSpPr>
            <a:spLocks noGrp="1"/>
          </p:cNvSpPr>
          <p:nvPr>
            <p:ph type="title"/>
          </p:nvPr>
        </p:nvSpPr>
        <p:spPr>
          <a:xfrm>
            <a:off x="609600" y="1752600"/>
            <a:ext cx="8229600" cy="1173162"/>
          </a:xfrm>
        </p:spPr>
        <p:txBody>
          <a:bodyPr>
            <a:normAutofit/>
          </a:bodyPr>
          <a:lstStyle/>
          <a:p>
            <a:r>
              <a:rPr lang="en-US" sz="2000" dirty="0">
                <a:solidFill>
                  <a:schemeClr val="tx1"/>
                </a:solidFill>
                <a:effectLst/>
              </a:rPr>
              <a:t>As a result of negligent exchange of documents via information technologies.</a:t>
            </a:r>
            <a:endParaRPr lang="hy-AM" sz="2000" dirty="0">
              <a:solidFill>
                <a:schemeClr val="tx1"/>
              </a:solidFill>
              <a:effectLst/>
            </a:endParaRPr>
          </a:p>
        </p:txBody>
      </p:sp>
      <p:grpSp>
        <p:nvGrpSpPr>
          <p:cNvPr id="8" name="Skupina 9"/>
          <p:cNvGrpSpPr/>
          <p:nvPr/>
        </p:nvGrpSpPr>
        <p:grpSpPr>
          <a:xfrm>
            <a:off x="557645" y="492125"/>
            <a:ext cx="8077200" cy="1338163"/>
            <a:chOff x="557645" y="492125"/>
            <a:chExt cx="8077200" cy="1338163"/>
          </a:xfrm>
        </p:grpSpPr>
        <p:graphicFrame>
          <p:nvGraphicFramePr>
            <p:cNvPr id="9" name="Object 8"/>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9219" name="Bitmap Image" r:id="rId5" imgW="14297040" imgH="9648720" progId="Paint.Picture">
                    <p:embed/>
                  </p:oleObj>
                </mc:Choice>
                <mc:Fallback>
                  <p:oleObj name="Bitmap Image" r:id="rId5" imgW="14297040" imgH="9648720" progId="Paint.Picture">
                    <p:embed/>
                    <p:pic>
                      <p:nvPicPr>
                        <p:cNvPr id="0" name=""/>
                        <p:cNvPicPr>
                          <a:picLocks noChangeAspect="1" noChangeArrowheads="1"/>
                        </p:cNvPicPr>
                        <p:nvPr/>
                      </p:nvPicPr>
                      <p:blipFill>
                        <a:blip r:embed="rId6"/>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19773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3429000"/>
            <a:ext cx="5181600" cy="3239241"/>
          </a:xfrm>
        </p:spPr>
      </p:pic>
      <p:sp>
        <p:nvSpPr>
          <p:cNvPr id="3" name="Title 2"/>
          <p:cNvSpPr>
            <a:spLocks noGrp="1"/>
          </p:cNvSpPr>
          <p:nvPr>
            <p:ph type="title"/>
          </p:nvPr>
        </p:nvSpPr>
        <p:spPr>
          <a:xfrm>
            <a:off x="557645" y="1981200"/>
            <a:ext cx="8229600" cy="1477962"/>
          </a:xfrm>
        </p:spPr>
        <p:txBody>
          <a:bodyPr>
            <a:noAutofit/>
          </a:bodyPr>
          <a:lstStyle/>
          <a:p>
            <a:br>
              <a:rPr lang="en-US" sz="2000" dirty="0">
                <a:solidFill>
                  <a:schemeClr val="tx1"/>
                </a:solidFill>
                <a:effectLst/>
              </a:rPr>
            </a:br>
            <a:r>
              <a:rPr lang="en-US" sz="2000" dirty="0">
                <a:solidFill>
                  <a:schemeClr val="tx1"/>
                </a:solidFill>
                <a:effectLst/>
              </a:rPr>
              <a:t>Events, trainings, experience exchange, expertise of the experience of developed countries, as well as implementation of internal regulations in law firms dedicated to strengthening compliance with requirements of attorney’s confidentiality, </a:t>
            </a:r>
            <a:br>
              <a:rPr lang="en-US" sz="2000" dirty="0">
                <a:solidFill>
                  <a:schemeClr val="tx1"/>
                </a:solidFill>
                <a:effectLst/>
              </a:rPr>
            </a:br>
            <a:endParaRPr lang="hy-AM" sz="2000" dirty="0">
              <a:solidFill>
                <a:schemeClr val="tx1"/>
              </a:solidFill>
              <a:effectLst/>
            </a:endParaRPr>
          </a:p>
        </p:txBody>
      </p:sp>
      <p:grpSp>
        <p:nvGrpSpPr>
          <p:cNvPr id="8" name="Skupina 9"/>
          <p:cNvGrpSpPr/>
          <p:nvPr/>
        </p:nvGrpSpPr>
        <p:grpSpPr>
          <a:xfrm>
            <a:off x="557645" y="492125"/>
            <a:ext cx="8077200" cy="1338163"/>
            <a:chOff x="557645" y="492125"/>
            <a:chExt cx="8077200" cy="1338163"/>
          </a:xfrm>
        </p:grpSpPr>
        <p:graphicFrame>
          <p:nvGraphicFramePr>
            <p:cNvPr id="9" name="Object 8"/>
            <p:cNvGraphicFramePr>
              <a:graphicFrameLocks noChangeAspect="1"/>
            </p:cNvGraphicFramePr>
            <p:nvPr>
              <p:extLst>
                <p:ext uri="{D42A27DB-BD31-4B8C-83A1-F6EECF244321}">
                  <p14:modId xmlns:p14="http://schemas.microsoft.com/office/powerpoint/2010/main" val="164256385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10243" name="Bitmap Image" r:id="rId4" imgW="14297040" imgH="9648720" progId="Paint.Picture">
                    <p:embed/>
                  </p:oleObj>
                </mc:Choice>
                <mc:Fallback>
                  <p:oleObj name="Bitmap Image" r:id="rId4" imgW="14297040" imgH="9648720" progId="Paint.Picture">
                    <p:embed/>
                    <p:pic>
                      <p:nvPicPr>
                        <p:cNvPr id="0" name=""/>
                        <p:cNvPicPr>
                          <a:picLocks noChangeAspect="1" noChangeArrowheads="1"/>
                        </p:cNvPicPr>
                        <p:nvPr/>
                      </p:nvPicPr>
                      <p:blipFill>
                        <a:blip r:embed="rId5"/>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813797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330</TotalTime>
  <Words>325</Words>
  <Application>Microsoft Office PowerPoint</Application>
  <PresentationFormat>On-screen Show (4:3)</PresentationFormat>
  <Paragraphs>34</Paragraphs>
  <Slides>10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GHEA Grapalat</vt:lpstr>
      <vt:lpstr>Lucida Sans Unicode</vt:lpstr>
      <vt:lpstr>Times New Roman</vt:lpstr>
      <vt:lpstr>Verdana</vt:lpstr>
      <vt:lpstr>Wingdings 2</vt:lpstr>
      <vt:lpstr>Wingdings 3</vt:lpstr>
      <vt:lpstr>Concourse</vt:lpstr>
      <vt:lpstr>Bitmap Image</vt:lpstr>
      <vt:lpstr>PowerPoint Presentation</vt:lpstr>
      <vt:lpstr>PowerPoint Presentation</vt:lpstr>
      <vt:lpstr>The risk of disclosing confidential information when working in teams in a law firm.</vt:lpstr>
      <vt:lpstr>The risk of disclosing confidential information when the Attorney's belongings are searched while entering a court or a detention facility.</vt:lpstr>
      <vt:lpstr>The consequences of disclosure of confidential information by third parties such as notaries, civil registration offices, investigative bodies, tax authorities and other public authorities, that may result in disclosure of confidential information entrusted to attorney</vt:lpstr>
      <vt:lpstr>The cases of disclosure of confidentiality by young attorneys for self-affirmation, boastfulness, the habit of not having a secret of a young married couple.</vt:lpstr>
      <vt:lpstr> Possibility of listening to telephone conversations or electronic communications of attorneys by the state.</vt:lpstr>
      <vt:lpstr>As a result of negligent exchange of documents via information technologies.</vt:lpstr>
      <vt:lpstr> Events, trainings, experience exchange, expertise of the experience of developed countries, as well as implementation of internal regulations in law firms dedicated to strengthening compliance with requirements of attorney’s confidentiality,  </vt:lpstr>
      <vt:lpstr>Thank you.</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GEGHAMYAN Lusine</dc:creator>
  <cp:lastModifiedBy>Indra Bule</cp:lastModifiedBy>
  <cp:revision>26</cp:revision>
  <cp:lastPrinted>2018-02-20T11:27:32Z</cp:lastPrinted>
  <dcterms:created xsi:type="dcterms:W3CDTF">2018-02-20T11:17:44Z</dcterms:created>
  <dcterms:modified xsi:type="dcterms:W3CDTF">2018-03-28T08:57:36Z</dcterms:modified>
</cp:coreProperties>
</file>