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74" r:id="rId4"/>
    <p:sldId id="272" r:id="rId5"/>
    <p:sldId id="284" r:id="rId6"/>
    <p:sldId id="275" r:id="rId7"/>
    <p:sldId id="285" r:id="rId8"/>
    <p:sldId id="286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DE7"/>
    <a:srgbClr val="1D4078"/>
    <a:srgbClr val="FFFF9B"/>
    <a:srgbClr val="E7F9FF"/>
    <a:srgbClr val="FF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svg"/><Relationship Id="rId1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4513A0-3F2F-4FCE-962F-3801CA06163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53283D2-7CB1-4DF8-A8A1-BD723E9B256E}">
      <dgm:prSet/>
      <dgm:spPr/>
      <dgm:t>
        <a:bodyPr/>
        <a:lstStyle/>
        <a:p>
          <a:r>
            <a:rPr lang="nl-NL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New: Business </a:t>
          </a:r>
          <a:r>
            <a:rPr lang="nl-NL" dirty="0" err="1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Roundtable</a:t>
          </a:r>
          <a:r>
            <a:rPr lang="nl-NL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statement:  </a:t>
          </a:r>
          <a:r>
            <a:rPr lang="nl-NL" dirty="0" err="1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it</a:t>
          </a:r>
          <a:r>
            <a:rPr lang="nl-NL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US" dirty="0" smtClean="0">
              <a:effectLst/>
              <a:latin typeface="Calibri" panose="020F0502020204030204" pitchFamily="34" charset="0"/>
              <a:cs typeface="Times New Roman" panose="02020603050405020304" pitchFamily="18" charset="0"/>
            </a:rPr>
            <a:t>puts customers, employees, suppliers and communities on the same level as shareholders</a:t>
          </a:r>
          <a:endParaRPr lang="en-US" dirty="0"/>
        </a:p>
      </dgm:t>
    </dgm:pt>
    <dgm:pt modelId="{04B5C290-5914-431E-B373-149D95375976}" type="parTrans" cxnId="{0B224752-49DE-4B03-901C-94BEB811BAC2}">
      <dgm:prSet/>
      <dgm:spPr/>
      <dgm:t>
        <a:bodyPr/>
        <a:lstStyle/>
        <a:p>
          <a:endParaRPr lang="en-US"/>
        </a:p>
      </dgm:t>
    </dgm:pt>
    <dgm:pt modelId="{4D994EA0-838A-434C-8A6D-00B2FAA575B3}" type="sibTrans" cxnId="{0B224752-49DE-4B03-901C-94BEB811BAC2}">
      <dgm:prSet/>
      <dgm:spPr/>
      <dgm:t>
        <a:bodyPr/>
        <a:lstStyle/>
        <a:p>
          <a:endParaRPr lang="en-US"/>
        </a:p>
      </dgm:t>
    </dgm:pt>
    <dgm:pt modelId="{CA4FDE91-9353-4112-A3EF-B04B830D6251}">
      <dgm:prSet custT="1"/>
      <dgm:spPr/>
      <dgm:t>
        <a:bodyPr/>
        <a:lstStyle/>
        <a:p>
          <a:r>
            <a:rPr lang="nl-NL" sz="1400" dirty="0" smtClean="0"/>
            <a:t>USA</a:t>
          </a:r>
          <a:endParaRPr lang="en-US" sz="1400" dirty="0"/>
        </a:p>
      </dgm:t>
    </dgm:pt>
    <dgm:pt modelId="{B7C144FA-D6CA-44AB-9EAF-F91333E1A00C}" type="parTrans" cxnId="{21063C65-23AD-483B-8432-FAC8AB4754CE}">
      <dgm:prSet/>
      <dgm:spPr/>
      <dgm:t>
        <a:bodyPr/>
        <a:lstStyle/>
        <a:p>
          <a:endParaRPr lang="en-US"/>
        </a:p>
      </dgm:t>
    </dgm:pt>
    <dgm:pt modelId="{89272494-E168-4939-8984-131C808BD4B5}" type="sibTrans" cxnId="{21063C65-23AD-483B-8432-FAC8AB4754CE}">
      <dgm:prSet/>
      <dgm:spPr/>
      <dgm:t>
        <a:bodyPr/>
        <a:lstStyle/>
        <a:p>
          <a:endParaRPr lang="en-US"/>
        </a:p>
      </dgm:t>
    </dgm:pt>
    <dgm:pt modelId="{57A32136-2413-4D13-9519-3CA6E6501AAF}">
      <dgm:prSet/>
      <dgm:spPr/>
      <dgm:t>
        <a:bodyPr/>
        <a:lstStyle/>
        <a:p>
          <a:r>
            <a:rPr lang="nl-NL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New </a:t>
          </a:r>
          <a:r>
            <a:rPr lang="nl-NL" dirty="0" err="1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provision</a:t>
          </a:r>
          <a:r>
            <a:rPr lang="nl-NL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in complement </a:t>
          </a:r>
          <a:r>
            <a:rPr lang="nl-NL" dirty="0" err="1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to</a:t>
          </a:r>
          <a:r>
            <a:rPr lang="nl-NL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nl-NL" dirty="0" err="1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Section</a:t>
          </a:r>
          <a:r>
            <a:rPr lang="nl-NL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172 (Company </a:t>
          </a:r>
          <a:r>
            <a:rPr lang="nl-NL" dirty="0" err="1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Law</a:t>
          </a:r>
          <a:r>
            <a:rPr lang="nl-NL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Act): </a:t>
          </a:r>
          <a:r>
            <a:rPr lang="en-US" dirty="0" smtClean="0">
              <a:effectLst/>
              <a:latin typeface="Calibri" panose="020F0502020204030204" pitchFamily="34" charset="0"/>
              <a:cs typeface="Times New Roman" panose="02020603050405020304" pitchFamily="18" charset="0"/>
            </a:rPr>
            <a:t>large companies now have to include a new statement on how directors have considered stakeholders’ interests in their strategic reports </a:t>
          </a:r>
          <a:endParaRPr lang="en-US" dirty="0"/>
        </a:p>
      </dgm:t>
    </dgm:pt>
    <dgm:pt modelId="{1441EAFD-F1DC-4FA7-9DE8-AC69F7E5F31C}" type="parTrans" cxnId="{8AFD727D-BAA0-4ABA-9DC7-DCE66301E7BE}">
      <dgm:prSet/>
      <dgm:spPr/>
      <dgm:t>
        <a:bodyPr/>
        <a:lstStyle/>
        <a:p>
          <a:endParaRPr lang="en-US"/>
        </a:p>
      </dgm:t>
    </dgm:pt>
    <dgm:pt modelId="{0696BEAE-BF78-4AF5-ABD8-F4E24272B630}" type="sibTrans" cxnId="{8AFD727D-BAA0-4ABA-9DC7-DCE66301E7BE}">
      <dgm:prSet/>
      <dgm:spPr/>
      <dgm:t>
        <a:bodyPr/>
        <a:lstStyle/>
        <a:p>
          <a:endParaRPr lang="en-US"/>
        </a:p>
      </dgm:t>
    </dgm:pt>
    <dgm:pt modelId="{4F4145F8-91EE-4E76-9BFF-B0603A11927F}">
      <dgm:prSet custT="1"/>
      <dgm:spPr/>
      <dgm:t>
        <a:bodyPr/>
        <a:lstStyle/>
        <a:p>
          <a:r>
            <a:rPr lang="nl-NL" sz="1400" dirty="0" smtClean="0"/>
            <a:t>UK</a:t>
          </a:r>
          <a:endParaRPr lang="en-US" sz="1400" dirty="0"/>
        </a:p>
      </dgm:t>
    </dgm:pt>
    <dgm:pt modelId="{33D8EC7D-F6FD-496B-AF9E-367996EE7928}" type="parTrans" cxnId="{075EDD5C-B26E-410E-8297-43FED27BBDA2}">
      <dgm:prSet/>
      <dgm:spPr/>
      <dgm:t>
        <a:bodyPr/>
        <a:lstStyle/>
        <a:p>
          <a:endParaRPr lang="en-US"/>
        </a:p>
      </dgm:t>
    </dgm:pt>
    <dgm:pt modelId="{8F5E52E5-6334-4FD7-A5D2-A95F18666E7E}" type="sibTrans" cxnId="{075EDD5C-B26E-410E-8297-43FED27BBDA2}">
      <dgm:prSet/>
      <dgm:spPr/>
      <dgm:t>
        <a:bodyPr/>
        <a:lstStyle/>
        <a:p>
          <a:endParaRPr lang="en-US"/>
        </a:p>
      </dgm:t>
    </dgm:pt>
    <dgm:pt modelId="{80669E8A-4A83-4BCF-B27C-6CD95B26893D}">
      <dgm:prSet custT="1"/>
      <dgm:spPr/>
      <dgm:t>
        <a:bodyPr/>
        <a:lstStyle/>
        <a:p>
          <a:r>
            <a:rPr lang="en-US" sz="1800" dirty="0" smtClean="0"/>
            <a:t>New: Accountable Capitalism Act: it requires very large corporations to obtain a federal charter that demands that directors consider the interests of all corporate stakeholders.</a:t>
          </a:r>
          <a:endParaRPr lang="fr-BE" sz="1800" dirty="0" smtClean="0"/>
        </a:p>
        <a:p>
          <a:endParaRPr lang="en-US" sz="1500" dirty="0"/>
        </a:p>
      </dgm:t>
    </dgm:pt>
    <dgm:pt modelId="{15065141-05CA-49E0-964E-DFF493A74E14}" type="sibTrans" cxnId="{F46D600C-116B-4BB1-87CC-3B3F2F51C7AB}">
      <dgm:prSet/>
      <dgm:spPr/>
      <dgm:t>
        <a:bodyPr/>
        <a:lstStyle/>
        <a:p>
          <a:endParaRPr lang="en-US"/>
        </a:p>
      </dgm:t>
    </dgm:pt>
    <dgm:pt modelId="{B9DB5B33-7D51-405F-8E48-D95DC5C8E548}" type="parTrans" cxnId="{F46D600C-116B-4BB1-87CC-3B3F2F51C7AB}">
      <dgm:prSet/>
      <dgm:spPr/>
      <dgm:t>
        <a:bodyPr/>
        <a:lstStyle/>
        <a:p>
          <a:endParaRPr lang="en-US"/>
        </a:p>
      </dgm:t>
    </dgm:pt>
    <dgm:pt modelId="{CB33A1F6-BA08-4DE7-8459-1AAEBAF4BB32}">
      <dgm:prSet custT="1"/>
      <dgm:spPr/>
      <dgm:t>
        <a:bodyPr/>
        <a:lstStyle/>
        <a:p>
          <a:r>
            <a:rPr lang="nl-NL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USA</a:t>
          </a:r>
          <a:endParaRPr lang="en-US" sz="1400" dirty="0"/>
        </a:p>
      </dgm:t>
    </dgm:pt>
    <dgm:pt modelId="{0CF2FB8F-174D-4F67-87AF-E5AF505AF991}" type="sibTrans" cxnId="{BE3E0417-F9A3-43DE-A6D0-4A179D8CBD78}">
      <dgm:prSet/>
      <dgm:spPr/>
      <dgm:t>
        <a:bodyPr/>
        <a:lstStyle/>
        <a:p>
          <a:endParaRPr lang="en-US"/>
        </a:p>
      </dgm:t>
    </dgm:pt>
    <dgm:pt modelId="{BEBB1BF9-33D9-4AD6-A322-C87116250D7D}" type="parTrans" cxnId="{BE3E0417-F9A3-43DE-A6D0-4A179D8CBD78}">
      <dgm:prSet/>
      <dgm:spPr/>
      <dgm:t>
        <a:bodyPr/>
        <a:lstStyle/>
        <a:p>
          <a:endParaRPr lang="en-US"/>
        </a:p>
      </dgm:t>
    </dgm:pt>
    <dgm:pt modelId="{86C01979-D8D6-42D4-A570-E91B12A0E4B1}" type="pres">
      <dgm:prSet presAssocID="{8C4513A0-3F2F-4FCE-962F-3801CA06163D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866005F2-E169-4B32-901C-1BB2C3FD6629}" type="pres">
      <dgm:prSet presAssocID="{80669E8A-4A83-4BCF-B27C-6CD95B26893D}" presName="compNode" presStyleCnt="0"/>
      <dgm:spPr/>
    </dgm:pt>
    <dgm:pt modelId="{37A94BDA-5817-4E46-A7B9-369E67E01EDA}" type="pres">
      <dgm:prSet presAssocID="{80669E8A-4A83-4BCF-B27C-6CD95B26893D}" presName="bgRect" presStyleLbl="bgShp" presStyleIdx="0" presStyleCnt="3" custLinFactNeighborX="-1347" custLinFactNeighborY="19955"/>
      <dgm:spPr>
        <a:solidFill>
          <a:srgbClr val="00ADE7"/>
        </a:solidFill>
      </dgm:spPr>
      <dgm:t>
        <a:bodyPr/>
        <a:lstStyle/>
        <a:p>
          <a:endParaRPr lang="fr-BE"/>
        </a:p>
      </dgm:t>
    </dgm:pt>
    <dgm:pt modelId="{E1F6B2BF-0710-4751-9863-97F571BC48EA}" type="pres">
      <dgm:prSet presAssocID="{80669E8A-4A83-4BCF-B27C-6CD95B26893D}" presName="iconRect" presStyleLbl="nod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fr-BE"/>
        </a:p>
      </dgm:t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456C71F7-117C-4C91-85AF-6DBD8AD82EF4}" type="pres">
      <dgm:prSet presAssocID="{80669E8A-4A83-4BCF-B27C-6CD95B26893D}" presName="spaceRect" presStyleCnt="0"/>
      <dgm:spPr/>
    </dgm:pt>
    <dgm:pt modelId="{F1B8B283-9211-4507-908A-F09CAC66FE16}" type="pres">
      <dgm:prSet presAssocID="{80669E8A-4A83-4BCF-B27C-6CD95B26893D}" presName="parTx" presStyleLbl="revTx" presStyleIdx="0" presStyleCnt="6" custScaleX="141209" custLinFactNeighborX="19146" custLinFactNeighborY="29986">
        <dgm:presLayoutVars>
          <dgm:chMax val="0"/>
          <dgm:chPref val="0"/>
        </dgm:presLayoutVars>
      </dgm:prSet>
      <dgm:spPr/>
      <dgm:t>
        <a:bodyPr/>
        <a:lstStyle/>
        <a:p>
          <a:endParaRPr lang="fr-BE"/>
        </a:p>
      </dgm:t>
    </dgm:pt>
    <dgm:pt modelId="{175BE8DC-5C96-4C91-89D4-820080680DAB}" type="pres">
      <dgm:prSet presAssocID="{80669E8A-4A83-4BCF-B27C-6CD95B26893D}" presName="desTx" presStyleLbl="revTx" presStyleIdx="1" presStyleCnt="6" custScaleX="16603" custLinFactX="182777" custLinFactNeighborX="200000" custLinFactNeighborY="19870">
        <dgm:presLayoutVars/>
      </dgm:prSet>
      <dgm:spPr/>
      <dgm:t>
        <a:bodyPr/>
        <a:lstStyle/>
        <a:p>
          <a:endParaRPr lang="fr-BE"/>
        </a:p>
      </dgm:t>
    </dgm:pt>
    <dgm:pt modelId="{B8E25149-F705-4EFC-80D8-2D57343B8916}" type="pres">
      <dgm:prSet presAssocID="{15065141-05CA-49E0-964E-DFF493A74E14}" presName="sibTrans" presStyleCnt="0"/>
      <dgm:spPr/>
    </dgm:pt>
    <dgm:pt modelId="{04CC5E28-4E2D-4057-8311-15655CE89B07}" type="pres">
      <dgm:prSet presAssocID="{153283D2-7CB1-4DF8-A8A1-BD723E9B256E}" presName="compNode" presStyleCnt="0"/>
      <dgm:spPr/>
    </dgm:pt>
    <dgm:pt modelId="{A7BE7DA1-524E-43F1-9BE4-FAD1999AF612}" type="pres">
      <dgm:prSet presAssocID="{153283D2-7CB1-4DF8-A8A1-BD723E9B256E}" presName="bgRect" presStyleLbl="bgShp" presStyleIdx="1" presStyleCnt="3" custLinFactNeighborX="-2449" custLinFactNeighborY="11211"/>
      <dgm:spPr/>
    </dgm:pt>
    <dgm:pt modelId="{3179914F-579B-4004-93E3-A7E97440FDF8}" type="pres">
      <dgm:prSet presAssocID="{153283D2-7CB1-4DF8-A8A1-BD723E9B256E}" presName="iconRect" presStyleLbl="node1" presStyleIdx="1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</dgm:spPr>
      <dgm:t>
        <a:bodyPr/>
        <a:lstStyle/>
        <a:p>
          <a:endParaRPr lang="fr-BE"/>
        </a:p>
      </dgm:t>
      <dgm:extLst/>
    </dgm:pt>
    <dgm:pt modelId="{A93B0B8B-3FF0-4E62-9A1F-F092D2822409}" type="pres">
      <dgm:prSet presAssocID="{153283D2-7CB1-4DF8-A8A1-BD723E9B256E}" presName="spaceRect" presStyleCnt="0"/>
      <dgm:spPr/>
    </dgm:pt>
    <dgm:pt modelId="{7C22FA49-EFF8-44BA-9951-FAABCD0FDBF6}" type="pres">
      <dgm:prSet presAssocID="{153283D2-7CB1-4DF8-A8A1-BD723E9B256E}" presName="parTx" presStyleLbl="revTx" presStyleIdx="2" presStyleCnt="6" custScaleX="150658" custLinFactNeighborX="21351" custLinFactNeighborY="7971">
        <dgm:presLayoutVars>
          <dgm:chMax val="0"/>
          <dgm:chPref val="0"/>
        </dgm:presLayoutVars>
      </dgm:prSet>
      <dgm:spPr/>
      <dgm:t>
        <a:bodyPr/>
        <a:lstStyle/>
        <a:p>
          <a:endParaRPr lang="fr-BE"/>
        </a:p>
      </dgm:t>
    </dgm:pt>
    <dgm:pt modelId="{AC8B47EC-020B-4552-8DFD-3262BF1E68E1}" type="pres">
      <dgm:prSet presAssocID="{153283D2-7CB1-4DF8-A8A1-BD723E9B256E}" presName="desTx" presStyleLbl="revTx" presStyleIdx="3" presStyleCnt="6" custScaleX="31086" custLinFactNeighborX="31420" custLinFactNeighborY="2170">
        <dgm:presLayoutVars/>
      </dgm:prSet>
      <dgm:spPr/>
      <dgm:t>
        <a:bodyPr/>
        <a:lstStyle/>
        <a:p>
          <a:endParaRPr lang="fr-BE"/>
        </a:p>
      </dgm:t>
    </dgm:pt>
    <dgm:pt modelId="{61EC5B66-BBB3-4A78-976B-4DAEED9C60C2}" type="pres">
      <dgm:prSet presAssocID="{4D994EA0-838A-434C-8A6D-00B2FAA575B3}" presName="sibTrans" presStyleCnt="0"/>
      <dgm:spPr/>
    </dgm:pt>
    <dgm:pt modelId="{77DCE766-4497-4828-8A07-4C203F391130}" type="pres">
      <dgm:prSet presAssocID="{57A32136-2413-4D13-9519-3CA6E6501AAF}" presName="compNode" presStyleCnt="0"/>
      <dgm:spPr/>
    </dgm:pt>
    <dgm:pt modelId="{467B89E1-94DE-49A4-9575-FCEA5D221B79}" type="pres">
      <dgm:prSet presAssocID="{57A32136-2413-4D13-9519-3CA6E6501AAF}" presName="bgRect" presStyleLbl="bgShp" presStyleIdx="2" presStyleCnt="3" custLinFactNeighborX="6323" custLinFactNeighborY="5265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fr-BE"/>
        </a:p>
      </dgm:t>
    </dgm:pt>
    <dgm:pt modelId="{0E311E2A-3D0D-4B2A-B0EB-B01D563BA42A}" type="pres">
      <dgm:prSet presAssocID="{57A32136-2413-4D13-9519-3CA6E6501AAF}" presName="iconRect" presStyleLbl="node1" presStyleIdx="2" presStyleCnt="3"/>
      <dgm:spPr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</dgm:spPr>
      <dgm:t>
        <a:bodyPr/>
        <a:lstStyle/>
        <a:p>
          <a:endParaRPr lang="fr-BE"/>
        </a:p>
      </dgm:t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A783AE41-DFAE-43F6-B5A3-478F67FF90CA}" type="pres">
      <dgm:prSet presAssocID="{57A32136-2413-4D13-9519-3CA6E6501AAF}" presName="spaceRect" presStyleCnt="0"/>
      <dgm:spPr/>
    </dgm:pt>
    <dgm:pt modelId="{EAF2D16D-8A07-474F-B98F-59218AA0DD47}" type="pres">
      <dgm:prSet presAssocID="{57A32136-2413-4D13-9519-3CA6E6501AAF}" presName="parTx" presStyleLbl="revTx" presStyleIdx="4" presStyleCnt="6" custScaleX="153278" custLinFactNeighborX="27216" custLinFactNeighborY="61">
        <dgm:presLayoutVars>
          <dgm:chMax val="0"/>
          <dgm:chPref val="0"/>
        </dgm:presLayoutVars>
      </dgm:prSet>
      <dgm:spPr/>
      <dgm:t>
        <a:bodyPr/>
        <a:lstStyle/>
        <a:p>
          <a:endParaRPr lang="fr-BE"/>
        </a:p>
      </dgm:t>
    </dgm:pt>
    <dgm:pt modelId="{42099AA0-FF99-4C66-AD7C-D251E57CD867}" type="pres">
      <dgm:prSet presAssocID="{57A32136-2413-4D13-9519-3CA6E6501AAF}" presName="desTx" presStyleLbl="revTx" presStyleIdx="5" presStyleCnt="6" custScaleX="23025" custLinFactNeighborX="25449" custLinFactNeighborY="3754">
        <dgm:presLayoutVars/>
      </dgm:prSet>
      <dgm:spPr/>
      <dgm:t>
        <a:bodyPr/>
        <a:lstStyle/>
        <a:p>
          <a:endParaRPr lang="fr-BE"/>
        </a:p>
      </dgm:t>
    </dgm:pt>
  </dgm:ptLst>
  <dgm:cxnLst>
    <dgm:cxn modelId="{BE3E0417-F9A3-43DE-A6D0-4A179D8CBD78}" srcId="{80669E8A-4A83-4BCF-B27C-6CD95B26893D}" destId="{CB33A1F6-BA08-4DE7-8459-1AAEBAF4BB32}" srcOrd="0" destOrd="0" parTransId="{BEBB1BF9-33D9-4AD6-A322-C87116250D7D}" sibTransId="{0CF2FB8F-174D-4F67-87AF-E5AF505AF991}"/>
    <dgm:cxn modelId="{43FC439D-CF5C-4C33-A5B7-B567EED34AE2}" type="presOf" srcId="{CA4FDE91-9353-4112-A3EF-B04B830D6251}" destId="{AC8B47EC-020B-4552-8DFD-3262BF1E68E1}" srcOrd="0" destOrd="0" presId="urn:microsoft.com/office/officeart/2018/2/layout/IconVerticalSolidList"/>
    <dgm:cxn modelId="{0B224752-49DE-4B03-901C-94BEB811BAC2}" srcId="{8C4513A0-3F2F-4FCE-962F-3801CA06163D}" destId="{153283D2-7CB1-4DF8-A8A1-BD723E9B256E}" srcOrd="1" destOrd="0" parTransId="{04B5C290-5914-431E-B373-149D95375976}" sibTransId="{4D994EA0-838A-434C-8A6D-00B2FAA575B3}"/>
    <dgm:cxn modelId="{CCAAF63A-CC0F-4BFA-AFB5-5E5D7167B099}" type="presOf" srcId="{57A32136-2413-4D13-9519-3CA6E6501AAF}" destId="{EAF2D16D-8A07-474F-B98F-59218AA0DD47}" srcOrd="0" destOrd="0" presId="urn:microsoft.com/office/officeart/2018/2/layout/IconVerticalSolidList"/>
    <dgm:cxn modelId="{49C7D61D-4292-4198-8205-2FC7DB49CDA1}" type="presOf" srcId="{8C4513A0-3F2F-4FCE-962F-3801CA06163D}" destId="{86C01979-D8D6-42D4-A570-E91B12A0E4B1}" srcOrd="0" destOrd="0" presId="urn:microsoft.com/office/officeart/2018/2/layout/IconVerticalSolidList"/>
    <dgm:cxn modelId="{E2542211-336D-4F94-9326-0F201B7A2FE3}" type="presOf" srcId="{153283D2-7CB1-4DF8-A8A1-BD723E9B256E}" destId="{7C22FA49-EFF8-44BA-9951-FAABCD0FDBF6}" srcOrd="0" destOrd="0" presId="urn:microsoft.com/office/officeart/2018/2/layout/IconVerticalSolidList"/>
    <dgm:cxn modelId="{F46D600C-116B-4BB1-87CC-3B3F2F51C7AB}" srcId="{8C4513A0-3F2F-4FCE-962F-3801CA06163D}" destId="{80669E8A-4A83-4BCF-B27C-6CD95B26893D}" srcOrd="0" destOrd="0" parTransId="{B9DB5B33-7D51-405F-8E48-D95DC5C8E548}" sibTransId="{15065141-05CA-49E0-964E-DFF493A74E14}"/>
    <dgm:cxn modelId="{8AFD727D-BAA0-4ABA-9DC7-DCE66301E7BE}" srcId="{8C4513A0-3F2F-4FCE-962F-3801CA06163D}" destId="{57A32136-2413-4D13-9519-3CA6E6501AAF}" srcOrd="2" destOrd="0" parTransId="{1441EAFD-F1DC-4FA7-9DE8-AC69F7E5F31C}" sibTransId="{0696BEAE-BF78-4AF5-ABD8-F4E24272B630}"/>
    <dgm:cxn modelId="{8B318C7E-AA79-4862-A64F-610F92609265}" type="presOf" srcId="{4F4145F8-91EE-4E76-9BFF-B0603A11927F}" destId="{42099AA0-FF99-4C66-AD7C-D251E57CD867}" srcOrd="0" destOrd="0" presId="urn:microsoft.com/office/officeart/2018/2/layout/IconVerticalSolidList"/>
    <dgm:cxn modelId="{075EDD5C-B26E-410E-8297-43FED27BBDA2}" srcId="{57A32136-2413-4D13-9519-3CA6E6501AAF}" destId="{4F4145F8-91EE-4E76-9BFF-B0603A11927F}" srcOrd="0" destOrd="0" parTransId="{33D8EC7D-F6FD-496B-AF9E-367996EE7928}" sibTransId="{8F5E52E5-6334-4FD7-A5D2-A95F18666E7E}"/>
    <dgm:cxn modelId="{AE5C7BAC-4E0B-403C-B812-781C2AEDBCC7}" type="presOf" srcId="{CB33A1F6-BA08-4DE7-8459-1AAEBAF4BB32}" destId="{175BE8DC-5C96-4C91-89D4-820080680DAB}" srcOrd="0" destOrd="0" presId="urn:microsoft.com/office/officeart/2018/2/layout/IconVerticalSolidList"/>
    <dgm:cxn modelId="{CD6CD6FB-24AA-4822-AF6C-A04407807923}" type="presOf" srcId="{80669E8A-4A83-4BCF-B27C-6CD95B26893D}" destId="{F1B8B283-9211-4507-908A-F09CAC66FE16}" srcOrd="0" destOrd="0" presId="urn:microsoft.com/office/officeart/2018/2/layout/IconVerticalSolidList"/>
    <dgm:cxn modelId="{21063C65-23AD-483B-8432-FAC8AB4754CE}" srcId="{153283D2-7CB1-4DF8-A8A1-BD723E9B256E}" destId="{CA4FDE91-9353-4112-A3EF-B04B830D6251}" srcOrd="0" destOrd="0" parTransId="{B7C144FA-D6CA-44AB-9EAF-F91333E1A00C}" sibTransId="{89272494-E168-4939-8984-131C808BD4B5}"/>
    <dgm:cxn modelId="{681CC1D2-667D-4D82-8154-290E0C233215}" type="presParOf" srcId="{86C01979-D8D6-42D4-A570-E91B12A0E4B1}" destId="{866005F2-E169-4B32-901C-1BB2C3FD6629}" srcOrd="0" destOrd="0" presId="urn:microsoft.com/office/officeart/2018/2/layout/IconVerticalSolidList"/>
    <dgm:cxn modelId="{F1F9EB9E-BAD1-4716-A527-FDA6E3940086}" type="presParOf" srcId="{866005F2-E169-4B32-901C-1BB2C3FD6629}" destId="{37A94BDA-5817-4E46-A7B9-369E67E01EDA}" srcOrd="0" destOrd="0" presId="urn:microsoft.com/office/officeart/2018/2/layout/IconVerticalSolidList"/>
    <dgm:cxn modelId="{AB522FF7-7A82-46A0-977A-F1E046FB2888}" type="presParOf" srcId="{866005F2-E169-4B32-901C-1BB2C3FD6629}" destId="{E1F6B2BF-0710-4751-9863-97F571BC48EA}" srcOrd="1" destOrd="0" presId="urn:microsoft.com/office/officeart/2018/2/layout/IconVerticalSolidList"/>
    <dgm:cxn modelId="{76829980-B0EC-4CA9-88B3-51FA995C224C}" type="presParOf" srcId="{866005F2-E169-4B32-901C-1BB2C3FD6629}" destId="{456C71F7-117C-4C91-85AF-6DBD8AD82EF4}" srcOrd="2" destOrd="0" presId="urn:microsoft.com/office/officeart/2018/2/layout/IconVerticalSolidList"/>
    <dgm:cxn modelId="{1288A640-BD23-4E3B-B067-6F7982D5354C}" type="presParOf" srcId="{866005F2-E169-4B32-901C-1BB2C3FD6629}" destId="{F1B8B283-9211-4507-908A-F09CAC66FE16}" srcOrd="3" destOrd="0" presId="urn:microsoft.com/office/officeart/2018/2/layout/IconVerticalSolidList"/>
    <dgm:cxn modelId="{BCBB475B-F08D-4D0D-8BA3-14744C02E91C}" type="presParOf" srcId="{866005F2-E169-4B32-901C-1BB2C3FD6629}" destId="{175BE8DC-5C96-4C91-89D4-820080680DAB}" srcOrd="4" destOrd="0" presId="urn:microsoft.com/office/officeart/2018/2/layout/IconVerticalSolidList"/>
    <dgm:cxn modelId="{45D07F01-1F91-4888-8BD8-B2E8362B3363}" type="presParOf" srcId="{86C01979-D8D6-42D4-A570-E91B12A0E4B1}" destId="{B8E25149-F705-4EFC-80D8-2D57343B8916}" srcOrd="1" destOrd="0" presId="urn:microsoft.com/office/officeart/2018/2/layout/IconVerticalSolidList"/>
    <dgm:cxn modelId="{40892E58-6FA5-4A33-84C2-EA59FD6FA917}" type="presParOf" srcId="{86C01979-D8D6-42D4-A570-E91B12A0E4B1}" destId="{04CC5E28-4E2D-4057-8311-15655CE89B07}" srcOrd="2" destOrd="0" presId="urn:microsoft.com/office/officeart/2018/2/layout/IconVerticalSolidList"/>
    <dgm:cxn modelId="{6D048F88-6B2D-4E03-919A-EA3A1AE25D8B}" type="presParOf" srcId="{04CC5E28-4E2D-4057-8311-15655CE89B07}" destId="{A7BE7DA1-524E-43F1-9BE4-FAD1999AF612}" srcOrd="0" destOrd="0" presId="urn:microsoft.com/office/officeart/2018/2/layout/IconVerticalSolidList"/>
    <dgm:cxn modelId="{88125226-B062-4655-9A4C-77EB32B128E2}" type="presParOf" srcId="{04CC5E28-4E2D-4057-8311-15655CE89B07}" destId="{3179914F-579B-4004-93E3-A7E97440FDF8}" srcOrd="1" destOrd="0" presId="urn:microsoft.com/office/officeart/2018/2/layout/IconVerticalSolidList"/>
    <dgm:cxn modelId="{C32B62EC-ACE4-4FFC-9904-BC0F151584CA}" type="presParOf" srcId="{04CC5E28-4E2D-4057-8311-15655CE89B07}" destId="{A93B0B8B-3FF0-4E62-9A1F-F092D2822409}" srcOrd="2" destOrd="0" presId="urn:microsoft.com/office/officeart/2018/2/layout/IconVerticalSolidList"/>
    <dgm:cxn modelId="{809B66DC-153F-49C5-9D63-C3112B946587}" type="presParOf" srcId="{04CC5E28-4E2D-4057-8311-15655CE89B07}" destId="{7C22FA49-EFF8-44BA-9951-FAABCD0FDBF6}" srcOrd="3" destOrd="0" presId="urn:microsoft.com/office/officeart/2018/2/layout/IconVerticalSolidList"/>
    <dgm:cxn modelId="{BA7D9DCF-52A0-423D-A7A0-04ECE44A5CF7}" type="presParOf" srcId="{04CC5E28-4E2D-4057-8311-15655CE89B07}" destId="{AC8B47EC-020B-4552-8DFD-3262BF1E68E1}" srcOrd="4" destOrd="0" presId="urn:microsoft.com/office/officeart/2018/2/layout/IconVerticalSolidList"/>
    <dgm:cxn modelId="{E8C2E963-3AC3-4EB7-9785-EF893E9A469E}" type="presParOf" srcId="{86C01979-D8D6-42D4-A570-E91B12A0E4B1}" destId="{61EC5B66-BBB3-4A78-976B-4DAEED9C60C2}" srcOrd="3" destOrd="0" presId="urn:microsoft.com/office/officeart/2018/2/layout/IconVerticalSolidList"/>
    <dgm:cxn modelId="{FF836204-5295-41F2-AE5E-4AF17E1D6044}" type="presParOf" srcId="{86C01979-D8D6-42D4-A570-E91B12A0E4B1}" destId="{77DCE766-4497-4828-8A07-4C203F391130}" srcOrd="4" destOrd="0" presId="urn:microsoft.com/office/officeart/2018/2/layout/IconVerticalSolidList"/>
    <dgm:cxn modelId="{A82BF00A-8A6C-4CE9-9B4F-F741BEBF6F6E}" type="presParOf" srcId="{77DCE766-4497-4828-8A07-4C203F391130}" destId="{467B89E1-94DE-49A4-9575-FCEA5D221B79}" srcOrd="0" destOrd="0" presId="urn:microsoft.com/office/officeart/2018/2/layout/IconVerticalSolidList"/>
    <dgm:cxn modelId="{895BAD57-B55F-4C21-87B7-B2D3DFD858F2}" type="presParOf" srcId="{77DCE766-4497-4828-8A07-4C203F391130}" destId="{0E311E2A-3D0D-4B2A-B0EB-B01D563BA42A}" srcOrd="1" destOrd="0" presId="urn:microsoft.com/office/officeart/2018/2/layout/IconVerticalSolidList"/>
    <dgm:cxn modelId="{42316793-2005-483E-BEC3-E9BEA5DEDE9F}" type="presParOf" srcId="{77DCE766-4497-4828-8A07-4C203F391130}" destId="{A783AE41-DFAE-43F6-B5A3-478F67FF90CA}" srcOrd="2" destOrd="0" presId="urn:microsoft.com/office/officeart/2018/2/layout/IconVerticalSolidList"/>
    <dgm:cxn modelId="{2B18747E-C4D6-4886-A303-52308B3CC85F}" type="presParOf" srcId="{77DCE766-4497-4828-8A07-4C203F391130}" destId="{EAF2D16D-8A07-474F-B98F-59218AA0DD47}" srcOrd="3" destOrd="0" presId="urn:microsoft.com/office/officeart/2018/2/layout/IconVerticalSolidList"/>
    <dgm:cxn modelId="{4527C81E-DF15-4E97-A8E7-0DBEB551EFFF}" type="presParOf" srcId="{77DCE766-4497-4828-8A07-4C203F391130}" destId="{42099AA0-FF99-4C66-AD7C-D251E57CD867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843B70-EEFA-43BE-BCED-FE65CAFFECF5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5A4843-0AFD-4B7F-9409-8D2BCC8D80CA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2400" dirty="0" smtClean="0"/>
            <a:t>Boards should not have unfettered authority</a:t>
          </a:r>
        </a:p>
        <a:p>
          <a:r>
            <a: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The </a:t>
          </a:r>
          <a:r>
            <a:rPr lang="en-US" sz="1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Corporate Purpose </a:t>
          </a:r>
          <a:r>
            <a:rPr lang="en-US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as a safe harbor for directors – Beyond Business Judgment Rule.</a:t>
          </a:r>
        </a:p>
        <a:p>
          <a:r>
            <a:rPr lang="en-US" sz="1800" dirty="0" smtClean="0">
              <a:effectLst/>
              <a:latin typeface="Calibri" panose="020F0502020204030204" pitchFamily="34" charset="0"/>
              <a:cs typeface="Times New Roman" panose="02020603050405020304" pitchFamily="18" charset="0"/>
            </a:rPr>
            <a:t>Shareholders should be obliged to define the corporate purpose in the bylaws.</a:t>
          </a:r>
          <a:endParaRPr lang="fr-BE" sz="1800" dirty="0" smtClean="0"/>
        </a:p>
        <a:p>
          <a:endParaRPr lang="en-US" sz="2600" dirty="0"/>
        </a:p>
      </dgm:t>
    </dgm:pt>
    <dgm:pt modelId="{71E58836-BF95-49F7-BFA6-ECAE04C9E926}" type="parTrans" cxnId="{65B2BE3F-3AF6-4FEA-9503-9CD34ED97369}">
      <dgm:prSet/>
      <dgm:spPr/>
      <dgm:t>
        <a:bodyPr/>
        <a:lstStyle/>
        <a:p>
          <a:endParaRPr lang="en-US"/>
        </a:p>
      </dgm:t>
    </dgm:pt>
    <dgm:pt modelId="{434D482D-E2A3-400B-B802-7EC0D2064C4E}" type="sibTrans" cxnId="{65B2BE3F-3AF6-4FEA-9503-9CD34ED97369}">
      <dgm:prSet phldrT="1" phldr="0"/>
      <dgm:spPr>
        <a:solidFill>
          <a:schemeClr val="accent1">
            <a:lumMod val="75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en-US"/>
            <a:t>1</a:t>
          </a:r>
        </a:p>
      </dgm:t>
    </dgm:pt>
    <dgm:pt modelId="{FA21C349-5364-4C2A-BD51-524B43194F83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en-US" sz="2400" dirty="0" smtClean="0"/>
            <a:t>Not all stakeholders are on an equal footing</a:t>
          </a:r>
        </a:p>
        <a:p>
          <a:r>
            <a:rPr lang="en-US" sz="1800" dirty="0" smtClean="0">
              <a:effectLst/>
              <a:latin typeface="Calibri" panose="020F0502020204030204" pitchFamily="34" charset="0"/>
              <a:cs typeface="Times New Roman" panose="02020603050405020304" pitchFamily="18" charset="0"/>
            </a:rPr>
            <a:t>Not all stakeholders are equally important (depending on the sector).</a:t>
          </a:r>
          <a:endParaRPr lang="en-US" sz="1800" dirty="0">
            <a:effectLst/>
            <a:latin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053B211-52C2-4E39-AAF1-879CBF13D437}" type="parTrans" cxnId="{C3404228-7197-4A76-B488-D120C05D4C10}">
      <dgm:prSet/>
      <dgm:spPr/>
      <dgm:t>
        <a:bodyPr/>
        <a:lstStyle/>
        <a:p>
          <a:endParaRPr lang="en-US"/>
        </a:p>
      </dgm:t>
    </dgm:pt>
    <dgm:pt modelId="{1114764F-91B6-43A5-B893-FEF2E0C3577B}" type="sibTrans" cxnId="{C3404228-7197-4A76-B488-D120C05D4C10}">
      <dgm:prSet phldrT="2" phldr="0"/>
      <dgm:spPr>
        <a:solidFill>
          <a:schemeClr val="bg1"/>
        </a:solidFill>
      </dgm:spPr>
      <dgm:t>
        <a:bodyPr/>
        <a:lstStyle/>
        <a:p>
          <a:r>
            <a:rPr lang="en-US" dirty="0">
              <a:solidFill>
                <a:schemeClr val="accent1">
                  <a:lumMod val="75000"/>
                </a:schemeClr>
              </a:solidFill>
            </a:rPr>
            <a:t>2</a:t>
          </a:r>
        </a:p>
      </dgm:t>
    </dgm:pt>
    <dgm:pt modelId="{504A6A43-7D8F-3C4D-BC36-9BF3E2ED99E1}" type="pres">
      <dgm:prSet presAssocID="{1E843B70-EEFA-43BE-BCED-FE65CAFFECF5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51C1F35D-1CE6-4746-BEDF-177CB12DB92E}" type="pres">
      <dgm:prSet presAssocID="{5F5A4843-0AFD-4B7F-9409-8D2BCC8D80CA}" presName="compositeNode" presStyleCnt="0">
        <dgm:presLayoutVars>
          <dgm:bulletEnabled val="1"/>
        </dgm:presLayoutVars>
      </dgm:prSet>
      <dgm:spPr/>
    </dgm:pt>
    <dgm:pt modelId="{E4117B3E-7229-9249-B337-CD767359E14E}" type="pres">
      <dgm:prSet presAssocID="{5F5A4843-0AFD-4B7F-9409-8D2BCC8D80CA}" presName="bgRect" presStyleLbl="bgAccFollowNode1" presStyleIdx="0" presStyleCnt="2"/>
      <dgm:spPr/>
      <dgm:t>
        <a:bodyPr/>
        <a:lstStyle/>
        <a:p>
          <a:endParaRPr lang="fr-BE"/>
        </a:p>
      </dgm:t>
    </dgm:pt>
    <dgm:pt modelId="{0611034B-AF78-A043-8E31-01C27308E58F}" type="pres">
      <dgm:prSet presAssocID="{434D482D-E2A3-400B-B802-7EC0D2064C4E}" presName="sibTransNodeCircle" presStyleLbl="alignNode1" presStyleIdx="0" presStyleCnt="4" custLinFactNeighborX="987" custLinFactNeighborY="-23368">
        <dgm:presLayoutVars>
          <dgm:chMax val="0"/>
          <dgm:bulletEnabled/>
        </dgm:presLayoutVars>
      </dgm:prSet>
      <dgm:spPr/>
      <dgm:t>
        <a:bodyPr/>
        <a:lstStyle/>
        <a:p>
          <a:endParaRPr lang="fr-BE"/>
        </a:p>
      </dgm:t>
    </dgm:pt>
    <dgm:pt modelId="{B3DA359D-6DF7-FF40-8CB7-94345612FDB0}" type="pres">
      <dgm:prSet presAssocID="{5F5A4843-0AFD-4B7F-9409-8D2BCC8D80CA}" presName="bottomLine" presStyleLbl="alignNode1" presStyleIdx="1" presStyleCnt="4">
        <dgm:presLayoutVars/>
      </dgm:prSet>
      <dgm:spPr/>
    </dgm:pt>
    <dgm:pt modelId="{5046C098-C49D-EC47-BEE6-95E58BEFD898}" type="pres">
      <dgm:prSet presAssocID="{5F5A4843-0AFD-4B7F-9409-8D2BCC8D80CA}" presName="nodeText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E41FF50-DA22-4F42-A206-AB5E378343E6}" type="pres">
      <dgm:prSet presAssocID="{434D482D-E2A3-400B-B802-7EC0D2064C4E}" presName="sibTrans" presStyleCnt="0"/>
      <dgm:spPr/>
    </dgm:pt>
    <dgm:pt modelId="{B090939F-8F15-3248-AEAC-8BA03837E4C8}" type="pres">
      <dgm:prSet presAssocID="{FA21C349-5364-4C2A-BD51-524B43194F83}" presName="compositeNode" presStyleCnt="0">
        <dgm:presLayoutVars>
          <dgm:bulletEnabled val="1"/>
        </dgm:presLayoutVars>
      </dgm:prSet>
      <dgm:spPr/>
    </dgm:pt>
    <dgm:pt modelId="{4A8E88D0-9321-A343-B119-E2E17C131035}" type="pres">
      <dgm:prSet presAssocID="{FA21C349-5364-4C2A-BD51-524B43194F83}" presName="bgRect" presStyleLbl="bgAccFollowNode1" presStyleIdx="1" presStyleCnt="2"/>
      <dgm:spPr/>
      <dgm:t>
        <a:bodyPr/>
        <a:lstStyle/>
        <a:p>
          <a:endParaRPr lang="fr-BE"/>
        </a:p>
      </dgm:t>
    </dgm:pt>
    <dgm:pt modelId="{24C9D82F-412C-7646-84DC-E300A5F74E29}" type="pres">
      <dgm:prSet presAssocID="{1114764F-91B6-43A5-B893-FEF2E0C3577B}" presName="sibTransNodeCircle" presStyleLbl="alignNode1" presStyleIdx="2" presStyleCnt="4" custLinFactNeighborX="5895" custLinFactNeighborY="-19860">
        <dgm:presLayoutVars>
          <dgm:chMax val="0"/>
          <dgm:bulletEnabled/>
        </dgm:presLayoutVars>
      </dgm:prSet>
      <dgm:spPr/>
      <dgm:t>
        <a:bodyPr/>
        <a:lstStyle/>
        <a:p>
          <a:endParaRPr lang="fr-BE"/>
        </a:p>
      </dgm:t>
    </dgm:pt>
    <dgm:pt modelId="{504608DE-142C-5342-94AC-0368E5787D7D}" type="pres">
      <dgm:prSet presAssocID="{FA21C349-5364-4C2A-BD51-524B43194F83}" presName="bottomLine" presStyleLbl="alignNode1" presStyleIdx="3" presStyleCnt="4">
        <dgm:presLayoutVars/>
      </dgm:prSet>
      <dgm:spPr/>
    </dgm:pt>
    <dgm:pt modelId="{7DA5E7F6-AF3D-6A4E-8573-91214DA47CA5}" type="pres">
      <dgm:prSet presAssocID="{FA21C349-5364-4C2A-BD51-524B43194F83}" presName="nodeText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7DF6ABE6-8320-45F4-BDA0-D806543D2BF2}" type="presOf" srcId="{1E843B70-EEFA-43BE-BCED-FE65CAFFECF5}" destId="{504A6A43-7D8F-3C4D-BC36-9BF3E2ED99E1}" srcOrd="0" destOrd="0" presId="urn:microsoft.com/office/officeart/2016/7/layout/BasicLinearProcessNumbered"/>
    <dgm:cxn modelId="{E992098E-36C7-4398-9E1C-FEE0C24B77BE}" type="presOf" srcId="{5F5A4843-0AFD-4B7F-9409-8D2BCC8D80CA}" destId="{5046C098-C49D-EC47-BEE6-95E58BEFD898}" srcOrd="1" destOrd="0" presId="urn:microsoft.com/office/officeart/2016/7/layout/BasicLinearProcessNumbered"/>
    <dgm:cxn modelId="{62781692-3346-4875-B4ED-1AB31B933B06}" type="presOf" srcId="{FA21C349-5364-4C2A-BD51-524B43194F83}" destId="{4A8E88D0-9321-A343-B119-E2E17C131035}" srcOrd="0" destOrd="0" presId="urn:microsoft.com/office/officeart/2016/7/layout/BasicLinearProcessNumbered"/>
    <dgm:cxn modelId="{65B2BE3F-3AF6-4FEA-9503-9CD34ED97369}" srcId="{1E843B70-EEFA-43BE-BCED-FE65CAFFECF5}" destId="{5F5A4843-0AFD-4B7F-9409-8D2BCC8D80CA}" srcOrd="0" destOrd="0" parTransId="{71E58836-BF95-49F7-BFA6-ECAE04C9E926}" sibTransId="{434D482D-E2A3-400B-B802-7EC0D2064C4E}"/>
    <dgm:cxn modelId="{C3404228-7197-4A76-B488-D120C05D4C10}" srcId="{1E843B70-EEFA-43BE-BCED-FE65CAFFECF5}" destId="{FA21C349-5364-4C2A-BD51-524B43194F83}" srcOrd="1" destOrd="0" parTransId="{D053B211-52C2-4E39-AAF1-879CBF13D437}" sibTransId="{1114764F-91B6-43A5-B893-FEF2E0C3577B}"/>
    <dgm:cxn modelId="{82857F38-D493-4607-9897-C1BB63510859}" type="presOf" srcId="{434D482D-E2A3-400B-B802-7EC0D2064C4E}" destId="{0611034B-AF78-A043-8E31-01C27308E58F}" srcOrd="0" destOrd="0" presId="urn:microsoft.com/office/officeart/2016/7/layout/BasicLinearProcessNumbered"/>
    <dgm:cxn modelId="{81CD7E3C-A3F1-4AE3-B9DC-8091BB4A120E}" type="presOf" srcId="{1114764F-91B6-43A5-B893-FEF2E0C3577B}" destId="{24C9D82F-412C-7646-84DC-E300A5F74E29}" srcOrd="0" destOrd="0" presId="urn:microsoft.com/office/officeart/2016/7/layout/BasicLinearProcessNumbered"/>
    <dgm:cxn modelId="{8AFC4961-366D-417A-8ABD-2DCF4501E5A0}" type="presOf" srcId="{5F5A4843-0AFD-4B7F-9409-8D2BCC8D80CA}" destId="{E4117B3E-7229-9249-B337-CD767359E14E}" srcOrd="0" destOrd="0" presId="urn:microsoft.com/office/officeart/2016/7/layout/BasicLinearProcessNumbered"/>
    <dgm:cxn modelId="{6987C11E-62EE-45C0-90CE-3C9E7F39098F}" type="presOf" srcId="{FA21C349-5364-4C2A-BD51-524B43194F83}" destId="{7DA5E7F6-AF3D-6A4E-8573-91214DA47CA5}" srcOrd="1" destOrd="0" presId="urn:microsoft.com/office/officeart/2016/7/layout/BasicLinearProcessNumbered"/>
    <dgm:cxn modelId="{330E9A4F-2917-415C-B0D0-EEBEFAFECE8F}" type="presParOf" srcId="{504A6A43-7D8F-3C4D-BC36-9BF3E2ED99E1}" destId="{51C1F35D-1CE6-4746-BEDF-177CB12DB92E}" srcOrd="0" destOrd="0" presId="urn:microsoft.com/office/officeart/2016/7/layout/BasicLinearProcessNumbered"/>
    <dgm:cxn modelId="{D32721E8-7BBD-41F2-8EEC-163A3D3DD94D}" type="presParOf" srcId="{51C1F35D-1CE6-4746-BEDF-177CB12DB92E}" destId="{E4117B3E-7229-9249-B337-CD767359E14E}" srcOrd="0" destOrd="0" presId="urn:microsoft.com/office/officeart/2016/7/layout/BasicLinearProcessNumbered"/>
    <dgm:cxn modelId="{BADBC652-4566-493A-95C0-92D3B7280837}" type="presParOf" srcId="{51C1F35D-1CE6-4746-BEDF-177CB12DB92E}" destId="{0611034B-AF78-A043-8E31-01C27308E58F}" srcOrd="1" destOrd="0" presId="urn:microsoft.com/office/officeart/2016/7/layout/BasicLinearProcessNumbered"/>
    <dgm:cxn modelId="{741C79D9-CFBF-4FFE-97D3-2F831EF7121A}" type="presParOf" srcId="{51C1F35D-1CE6-4746-BEDF-177CB12DB92E}" destId="{B3DA359D-6DF7-FF40-8CB7-94345612FDB0}" srcOrd="2" destOrd="0" presId="urn:microsoft.com/office/officeart/2016/7/layout/BasicLinearProcessNumbered"/>
    <dgm:cxn modelId="{618AD980-7209-46E0-AB42-753060B81D94}" type="presParOf" srcId="{51C1F35D-1CE6-4746-BEDF-177CB12DB92E}" destId="{5046C098-C49D-EC47-BEE6-95E58BEFD898}" srcOrd="3" destOrd="0" presId="urn:microsoft.com/office/officeart/2016/7/layout/BasicLinearProcessNumbered"/>
    <dgm:cxn modelId="{5117165A-BCC7-42AF-B431-63D59A57B1AE}" type="presParOf" srcId="{504A6A43-7D8F-3C4D-BC36-9BF3E2ED99E1}" destId="{CE41FF50-DA22-4F42-A206-AB5E378343E6}" srcOrd="1" destOrd="0" presId="urn:microsoft.com/office/officeart/2016/7/layout/BasicLinearProcessNumbered"/>
    <dgm:cxn modelId="{86854390-E1BC-417F-9CAE-71357CD9EBB1}" type="presParOf" srcId="{504A6A43-7D8F-3C4D-BC36-9BF3E2ED99E1}" destId="{B090939F-8F15-3248-AEAC-8BA03837E4C8}" srcOrd="2" destOrd="0" presId="urn:microsoft.com/office/officeart/2016/7/layout/BasicLinearProcessNumbered"/>
    <dgm:cxn modelId="{00DB6218-788D-4BF0-B020-7CD9F6065835}" type="presParOf" srcId="{B090939F-8F15-3248-AEAC-8BA03837E4C8}" destId="{4A8E88D0-9321-A343-B119-E2E17C131035}" srcOrd="0" destOrd="0" presId="urn:microsoft.com/office/officeart/2016/7/layout/BasicLinearProcessNumbered"/>
    <dgm:cxn modelId="{49116094-1E29-4A35-9C32-B2DBE92AC6BD}" type="presParOf" srcId="{B090939F-8F15-3248-AEAC-8BA03837E4C8}" destId="{24C9D82F-412C-7646-84DC-E300A5F74E29}" srcOrd="1" destOrd="0" presId="urn:microsoft.com/office/officeart/2016/7/layout/BasicLinearProcessNumbered"/>
    <dgm:cxn modelId="{77001B5A-953F-456C-98B2-191A5217B678}" type="presParOf" srcId="{B090939F-8F15-3248-AEAC-8BA03837E4C8}" destId="{504608DE-142C-5342-94AC-0368E5787D7D}" srcOrd="2" destOrd="0" presId="urn:microsoft.com/office/officeart/2016/7/layout/BasicLinearProcessNumbered"/>
    <dgm:cxn modelId="{4B219713-13C9-48AE-A6D2-1B4761520A8B}" type="presParOf" srcId="{B090939F-8F15-3248-AEAC-8BA03837E4C8}" destId="{7DA5E7F6-AF3D-6A4E-8573-91214DA47CA5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26BE-0D97-4CFC-85F9-B280D7A6EA9D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870F-687F-4B9D-978C-4076CFF230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19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26BE-0D97-4CFC-85F9-B280D7A6EA9D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870F-687F-4B9D-978C-4076CFF230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3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26BE-0D97-4CFC-85F9-B280D7A6EA9D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870F-687F-4B9D-978C-4076CFF230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339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26BE-0D97-4CFC-85F9-B280D7A6EA9D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870F-687F-4B9D-978C-4076CFF230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9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26BE-0D97-4CFC-85F9-B280D7A6EA9D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870F-687F-4B9D-978C-4076CFF230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98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26BE-0D97-4CFC-85F9-B280D7A6EA9D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870F-687F-4B9D-978C-4076CFF230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766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26BE-0D97-4CFC-85F9-B280D7A6EA9D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870F-687F-4B9D-978C-4076CFF230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11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26BE-0D97-4CFC-85F9-B280D7A6EA9D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870F-687F-4B9D-978C-4076CFF230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90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26BE-0D97-4CFC-85F9-B280D7A6EA9D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870F-687F-4B9D-978C-4076CFF230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9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26BE-0D97-4CFC-85F9-B280D7A6EA9D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870F-687F-4B9D-978C-4076CFF230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846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26BE-0D97-4CFC-85F9-B280D7A6EA9D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870F-687F-4B9D-978C-4076CFF230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78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F26BE-0D97-4CFC-85F9-B280D7A6EA9D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6870F-687F-4B9D-978C-4076CFF230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92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74172" y="-63889"/>
            <a:ext cx="12467772" cy="698577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75038"/>
            <a:ext cx="9144000" cy="2387600"/>
          </a:xfrm>
        </p:spPr>
        <p:txBody>
          <a:bodyPr anchor="ctr">
            <a:normAutofit fontScale="90000"/>
          </a:bodyPr>
          <a:lstStyle/>
          <a:p>
            <a:r>
              <a:rPr lang="en-GB" b="1" dirty="0" smtClean="0">
                <a:solidFill>
                  <a:srgbClr val="1D407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Director’s Duties </a:t>
            </a:r>
            <a:r>
              <a:rPr lang="en-GB" b="1" dirty="0" smtClean="0">
                <a:solidFill>
                  <a:srgbClr val="1D407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Proposal</a:t>
            </a:r>
            <a:br>
              <a:rPr lang="en-GB" b="1" dirty="0" smtClean="0">
                <a:solidFill>
                  <a:srgbClr val="1D407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b="1" dirty="0" smtClean="0">
                <a:solidFill>
                  <a:srgbClr val="1D407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en-GB" b="1" dirty="0" smtClean="0">
                <a:solidFill>
                  <a:srgbClr val="1D407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sz="2200" b="1" dirty="0" smtClean="0">
                <a:solidFill>
                  <a:srgbClr val="1D407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Béatrice Richez-Baum, Director General, ecoDa </a:t>
            </a:r>
            <a:endParaRPr lang="en-GB" sz="2200" b="1" dirty="0">
              <a:solidFill>
                <a:srgbClr val="1D4078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257800"/>
            <a:ext cx="7315200" cy="1600200"/>
          </a:xfrm>
          <a:prstGeom prst="rect">
            <a:avLst/>
          </a:prstGeom>
          <a:solidFill>
            <a:srgbClr val="00AD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0515857" y="5278404"/>
            <a:ext cx="1676143" cy="1600200"/>
          </a:xfrm>
          <a:prstGeom prst="rect">
            <a:avLst/>
          </a:prstGeom>
          <a:solidFill>
            <a:srgbClr val="1D4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http://ecoda.org/fileadmin/user_upload/company_logos_all/ecoDa_Fullcolor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005" y="5043454"/>
            <a:ext cx="3562995" cy="20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03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065"/>
            <a:ext cx="12192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218920" y="1928015"/>
            <a:ext cx="9754160" cy="1015304"/>
          </a:xfrm>
          <a:prstGeom prst="rect">
            <a:avLst/>
          </a:prstGeom>
          <a:solidFill>
            <a:schemeClr val="bg2">
              <a:lumMod val="90000"/>
              <a:alpha val="24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Context: Companies </a:t>
            </a:r>
            <a:r>
              <a:rPr lang="en-GB" sz="36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are now facing </a:t>
            </a:r>
            <a:endParaRPr lang="en-GB" sz="3600" b="1" dirty="0" smtClean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quasi-unlimited </a:t>
            </a:r>
            <a:r>
              <a:rPr lang="en-GB" sz="36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</a:t>
            </a:r>
            <a:r>
              <a:rPr lang="en-GB" sz="36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iability</a:t>
            </a:r>
            <a:endParaRPr lang="en-GB" sz="36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8920" y="2951325"/>
            <a:ext cx="7649309" cy="111190"/>
          </a:xfrm>
          <a:prstGeom prst="rect">
            <a:avLst/>
          </a:prstGeom>
          <a:solidFill>
            <a:srgbClr val="00AD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8868229" y="2951324"/>
            <a:ext cx="2104851" cy="111191"/>
          </a:xfrm>
          <a:prstGeom prst="rect">
            <a:avLst/>
          </a:prstGeom>
          <a:solidFill>
            <a:srgbClr val="1D4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2163279" y="3062515"/>
            <a:ext cx="77573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4200"/>
              </a:spcBef>
            </a:pPr>
            <a:r>
              <a:rPr lang="en-US" sz="2400" b="1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No longer constrained to their role of economic agents, </a:t>
            </a:r>
            <a:r>
              <a:rPr lang="en-US" sz="2400" b="1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companies </a:t>
            </a:r>
            <a:r>
              <a:rPr lang="en-US" sz="2400" b="1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are now expected to create a new social order</a:t>
            </a:r>
            <a:endParaRPr lang="en-GB" sz="2400" b="1" dirty="0">
              <a:solidFill>
                <a:srgbClr val="00B0F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92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218920" y="1934377"/>
            <a:ext cx="9754160" cy="1015304"/>
          </a:xfrm>
          <a:prstGeom prst="rect">
            <a:avLst/>
          </a:prstGeom>
          <a:solidFill>
            <a:schemeClr val="bg2">
              <a:lumMod val="90000"/>
              <a:alpha val="24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are the consequences in terms of Corporate Governance? 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8920" y="2951325"/>
            <a:ext cx="7649309" cy="111190"/>
          </a:xfrm>
          <a:prstGeom prst="rect">
            <a:avLst/>
          </a:prstGeom>
          <a:solidFill>
            <a:srgbClr val="00AD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8868229" y="2951324"/>
            <a:ext cx="2104851" cy="111191"/>
          </a:xfrm>
          <a:prstGeom prst="rect">
            <a:avLst/>
          </a:prstGeom>
          <a:solidFill>
            <a:srgbClr val="1D4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80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09657"/>
            <a:ext cx="10533888" cy="348344"/>
          </a:xfrm>
          <a:prstGeom prst="rect">
            <a:avLst/>
          </a:prstGeom>
          <a:solidFill>
            <a:srgbClr val="00AD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2" descr="http://ecoda.org/fileadmin/user_upload/company_logos_all/ecoDa_Fullcolor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117" y="5811061"/>
            <a:ext cx="1963365" cy="114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0533888" y="6509656"/>
            <a:ext cx="1658112" cy="348344"/>
          </a:xfrm>
          <a:prstGeom prst="rect">
            <a:avLst/>
          </a:prstGeom>
          <a:solidFill>
            <a:srgbClr val="1D4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9864" y="302669"/>
            <a:ext cx="10608694" cy="1015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1D407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What are the consequences in terms of Corporate Governance? 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4200"/>
              </a:spcBef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Well-controlled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enterprises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no longer mean well-run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businesses.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spcBef>
                <a:spcPts val="4200"/>
              </a:spcBef>
            </a:pP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Towards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more board-centric form of corporate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governance: </a:t>
            </a:r>
          </a:p>
          <a:p>
            <a:pPr marL="457200" indent="-457200" algn="just">
              <a:spcBef>
                <a:spcPts val="4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C</a:t>
            </a:r>
            <a:r>
              <a:rPr lang="en-US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riticism of shareholders (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professionalization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asset management &lt; &gt;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activists)</a:t>
            </a:r>
            <a:r>
              <a:rPr lang="en-US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and management (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managerial opportunism) </a:t>
            </a:r>
            <a:r>
              <a:rPr lang="en-US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marL="457200" indent="-457200" algn="just">
              <a:spcBef>
                <a:spcPts val="4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S</a:t>
            </a:r>
            <a:r>
              <a:rPr lang="en-US" sz="28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potlight on boards as a consequence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GB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5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83" y="103031"/>
            <a:ext cx="12192000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218920" y="1251797"/>
            <a:ext cx="9754160" cy="1015304"/>
          </a:xfrm>
          <a:prstGeom prst="rect">
            <a:avLst/>
          </a:prstGeom>
          <a:solidFill>
            <a:schemeClr val="bg2">
              <a:lumMod val="90000"/>
              <a:alpha val="24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Refocusing of directors’ duties</a:t>
            </a:r>
            <a:endParaRPr lang="en-US" sz="36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21951" y="2310421"/>
            <a:ext cx="7649309" cy="111190"/>
          </a:xfrm>
          <a:prstGeom prst="rect">
            <a:avLst/>
          </a:prstGeom>
          <a:solidFill>
            <a:srgbClr val="00AD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8971260" y="2317166"/>
            <a:ext cx="2104851" cy="111191"/>
          </a:xfrm>
          <a:prstGeom prst="rect">
            <a:avLst/>
          </a:prstGeom>
          <a:solidFill>
            <a:srgbClr val="1D4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2395470" y="2471676"/>
            <a:ext cx="85776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2400" b="1" dirty="0" err="1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Historically</a:t>
            </a:r>
            <a:r>
              <a:rPr lang="nl-NL" sz="2400" b="1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en-US" sz="2400" b="1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board of directors </a:t>
            </a:r>
            <a:r>
              <a:rPr lang="en-US" sz="2400" b="1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are considered as </a:t>
            </a:r>
            <a:r>
              <a:rPr lang="en-US" sz="2400" b="1" dirty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fiduciary of the </a:t>
            </a:r>
            <a:r>
              <a:rPr lang="en-US" sz="2400" b="1" dirty="0" smtClean="0">
                <a:solidFill>
                  <a:srgbClr val="00B0F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shareholders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7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09657"/>
            <a:ext cx="10533888" cy="348344"/>
          </a:xfrm>
          <a:prstGeom prst="rect">
            <a:avLst/>
          </a:prstGeom>
          <a:solidFill>
            <a:srgbClr val="00AD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2" descr="http://ecoda.org/fileadmin/user_upload/company_logos_all/ecoDa_Fullcolor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117" y="5811061"/>
            <a:ext cx="1963365" cy="114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0533888" y="6509656"/>
            <a:ext cx="1658112" cy="348344"/>
          </a:xfrm>
          <a:prstGeom prst="rect">
            <a:avLst/>
          </a:prstGeom>
          <a:solidFill>
            <a:srgbClr val="1D4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9864" y="0"/>
            <a:ext cx="10963936" cy="1015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1D407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Refocusing of directors’ </a:t>
            </a:r>
            <a:r>
              <a:rPr lang="en-US" sz="3200" b="1" dirty="0" smtClean="0">
                <a:solidFill>
                  <a:srgbClr val="1D407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duties: New developments</a:t>
            </a:r>
            <a:endParaRPr lang="en-US" sz="3200" b="1" dirty="0">
              <a:solidFill>
                <a:srgbClr val="1D4078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4200"/>
              </a:spcBef>
            </a:pPr>
            <a:endParaRPr lang="en-GB" b="1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10" name="Tijdelijke aanduiding voor inhoud 2">
            <a:extLst>
              <a:ext uri="{FF2B5EF4-FFF2-40B4-BE49-F238E27FC236}">
                <a16:creationId xmlns:a16="http://schemas.microsoft.com/office/drawing/2014/main" xmlns="" id="{80FEF6A6-4112-49A3-BCC9-2230FCB5E3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25376"/>
              </p:ext>
            </p:extLst>
          </p:nvPr>
        </p:nvGraphicFramePr>
        <p:xfrm>
          <a:off x="505774" y="651953"/>
          <a:ext cx="105156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Rectangle à coins arrondis 12"/>
          <p:cNvSpPr/>
          <p:nvPr/>
        </p:nvSpPr>
        <p:spPr>
          <a:xfrm>
            <a:off x="505774" y="5023626"/>
            <a:ext cx="10515600" cy="1186706"/>
          </a:xfrm>
          <a:prstGeom prst="roundRect">
            <a:avLst>
              <a:gd name="adj" fmla="val 10000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" name="Rectangle 13" descr="Connections"/>
          <p:cNvSpPr/>
          <p:nvPr/>
        </p:nvSpPr>
        <p:spPr>
          <a:xfrm>
            <a:off x="936531" y="5268511"/>
            <a:ext cx="659783" cy="659139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ZoneTexte 1"/>
          <p:cNvSpPr txBox="1"/>
          <p:nvPr/>
        </p:nvSpPr>
        <p:spPr>
          <a:xfrm>
            <a:off x="1928740" y="5155097"/>
            <a:ext cx="6597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New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§ 1833 of the Civil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Code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 “the company is administered in the corporate interest, and taking into account the environmental and social considerations at stake”.</a:t>
            </a:r>
            <a:endParaRPr lang="fr-BE" dirty="0">
              <a:solidFill>
                <a:schemeClr val="bg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581882" y="5268511"/>
            <a:ext cx="952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dirty="0" smtClean="0">
                <a:solidFill>
                  <a:schemeClr val="bg1"/>
                </a:solidFill>
              </a:rPr>
              <a:t>France</a:t>
            </a:r>
            <a:endParaRPr lang="fr-B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36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09657"/>
            <a:ext cx="10533888" cy="348344"/>
          </a:xfrm>
          <a:prstGeom prst="rect">
            <a:avLst/>
          </a:prstGeom>
          <a:solidFill>
            <a:srgbClr val="00AD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2" descr="http://ecoda.org/fileadmin/user_upload/company_logos_all/ecoDa_Fullcolor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117" y="5811061"/>
            <a:ext cx="1963365" cy="114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0533888" y="6509656"/>
            <a:ext cx="1658112" cy="348344"/>
          </a:xfrm>
          <a:prstGeom prst="rect">
            <a:avLst/>
          </a:prstGeom>
          <a:solidFill>
            <a:srgbClr val="1D4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9864" y="302669"/>
            <a:ext cx="10724604" cy="1015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1D407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Refocusing of directors’ duties: prerequisites</a:t>
            </a:r>
            <a:endParaRPr lang="en-US" sz="3200" b="1" dirty="0">
              <a:solidFill>
                <a:srgbClr val="1D4078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aphicFrame>
        <p:nvGraphicFramePr>
          <p:cNvPr id="10" name="Tijdelijke aanduiding voor inhoud 2">
            <a:extLst>
              <a:ext uri="{FF2B5EF4-FFF2-40B4-BE49-F238E27FC236}">
                <a16:creationId xmlns:a16="http://schemas.microsoft.com/office/drawing/2014/main" xmlns="" id="{7353212E-D52E-4CF8-835C-BB05D042DD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2902515"/>
              </p:ext>
            </p:extLst>
          </p:nvPr>
        </p:nvGraphicFramePr>
        <p:xfrm>
          <a:off x="838200" y="1317972"/>
          <a:ext cx="10515600" cy="5097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0083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09657"/>
            <a:ext cx="10533888" cy="348344"/>
          </a:xfrm>
          <a:prstGeom prst="rect">
            <a:avLst/>
          </a:prstGeom>
          <a:solidFill>
            <a:srgbClr val="00AD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2" descr="http://ecoda.org/fileadmin/user_upload/company_logos_all/ecoDa_Fullcolor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117" y="5811061"/>
            <a:ext cx="1963365" cy="114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0533888" y="6509656"/>
            <a:ext cx="1658112" cy="348344"/>
          </a:xfrm>
          <a:prstGeom prst="rect">
            <a:avLst/>
          </a:prstGeom>
          <a:solidFill>
            <a:srgbClr val="1D4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9864" y="302669"/>
            <a:ext cx="10724604" cy="1015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1D407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Conclusions/ Take-</a:t>
            </a:r>
            <a:r>
              <a:rPr lang="en-US" sz="3200" b="1" dirty="0" err="1" smtClean="0">
                <a:solidFill>
                  <a:srgbClr val="1D407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aways</a:t>
            </a:r>
            <a:r>
              <a:rPr lang="en-US" sz="3200" b="1" dirty="0" smtClean="0">
                <a:solidFill>
                  <a:srgbClr val="1D4078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:</a:t>
            </a:r>
          </a:p>
          <a:p>
            <a:endParaRPr lang="en-US" sz="3200" b="1" dirty="0">
              <a:solidFill>
                <a:srgbClr val="1D4078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018504" y="131797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4200"/>
              </a:spcBef>
              <a:buFont typeface="Arial" panose="020B0604020202020204" pitchFamily="34" charset="0"/>
              <a:buChar char="•"/>
            </a:pPr>
            <a:endParaRPr lang="en-GB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3594" y="1730515"/>
            <a:ext cx="936723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Boards have to </a:t>
            </a:r>
            <a:r>
              <a:rPr lang="en-US" sz="3000" dirty="0">
                <a:latin typeface="Helvetica" panose="020B0604020202020204" pitchFamily="34" charset="0"/>
                <a:cs typeface="Helvetica" panose="020B0604020202020204" pitchFamily="34" charset="0"/>
              </a:rPr>
              <a:t>exercise more proactive </a:t>
            </a:r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oversight;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They </a:t>
            </a:r>
            <a:r>
              <a:rPr lang="en-US" sz="3000" dirty="0">
                <a:latin typeface="Helvetica" panose="020B0604020202020204" pitchFamily="34" charset="0"/>
                <a:cs typeface="Helvetica" panose="020B0604020202020204" pitchFamily="34" charset="0"/>
              </a:rPr>
              <a:t>have to strengthen their understanding of risk and opportunities affecting company </a:t>
            </a:r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performance;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They </a:t>
            </a:r>
            <a:r>
              <a:rPr lang="en-US" sz="3000" dirty="0">
                <a:latin typeface="Helvetica" panose="020B0604020202020204" pitchFamily="34" charset="0"/>
                <a:cs typeface="Helvetica" panose="020B0604020202020204" pitchFamily="34" charset="0"/>
              </a:rPr>
              <a:t>need to build reliable information networks</a:t>
            </a:r>
            <a:r>
              <a:rPr lang="en-US" dirty="0"/>
              <a:t>.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9812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329</Words>
  <Application>Microsoft Office PowerPoint</Application>
  <PresentationFormat>Grand écran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Times New Roman</vt:lpstr>
      <vt:lpstr>Office Theme</vt:lpstr>
      <vt:lpstr>Director’s Duties Proposal  Béatrice Richez-Baum, Director General, ecoDa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Options 2020</dc:title>
  <dc:creator>Admin</dc:creator>
  <cp:lastModifiedBy>Admin</cp:lastModifiedBy>
  <cp:revision>46</cp:revision>
  <dcterms:created xsi:type="dcterms:W3CDTF">2019-09-17T12:50:43Z</dcterms:created>
  <dcterms:modified xsi:type="dcterms:W3CDTF">2019-11-25T08:59:01Z</dcterms:modified>
</cp:coreProperties>
</file>